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media/image4.jpg" ContentType="image/jpg"/>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6" r:id="rId2"/>
    <p:sldId id="257" r:id="rId3"/>
    <p:sldId id="4426" r:id="rId4"/>
    <p:sldId id="4393" r:id="rId5"/>
    <p:sldId id="258" r:id="rId6"/>
    <p:sldId id="4413" r:id="rId7"/>
    <p:sldId id="4425" r:id="rId8"/>
    <p:sldId id="4428" r:id="rId9"/>
    <p:sldId id="4420" r:id="rId10"/>
    <p:sldId id="4417" r:id="rId11"/>
    <p:sldId id="4423" r:id="rId12"/>
    <p:sldId id="4409" r:id="rId13"/>
    <p:sldId id="4404" r:id="rId14"/>
    <p:sldId id="4406" r:id="rId15"/>
    <p:sldId id="4411" r:id="rId16"/>
    <p:sldId id="324" r:id="rId17"/>
    <p:sldId id="4407" r:id="rId18"/>
    <p:sldId id="4414" r:id="rId19"/>
    <p:sldId id="4416" r:id="rId20"/>
    <p:sldId id="317" r:id="rId21"/>
    <p:sldId id="4401" r:id="rId22"/>
    <p:sldId id="4402" r:id="rId23"/>
    <p:sldId id="259" r:id="rId24"/>
    <p:sldId id="260" r:id="rId25"/>
    <p:sldId id="4400" r:id="rId26"/>
    <p:sldId id="4403" r:id="rId27"/>
    <p:sldId id="4424" r:id="rId28"/>
    <p:sldId id="4429"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34" autoAdjust="0"/>
    <p:restoredTop sz="94660"/>
  </p:normalViewPr>
  <p:slideViewPr>
    <p:cSldViewPr snapToGrid="0">
      <p:cViewPr varScale="1">
        <p:scale>
          <a:sx n="80" d="100"/>
          <a:sy n="80" d="100"/>
        </p:scale>
        <p:origin x="189" y="3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74AF178-0180-4F1B-9565-5872C6FCA431}" type="datetimeFigureOut">
              <a:rPr lang="en-IN" smtClean="0"/>
              <a:t>27-02-2023</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AC17E38-0FB2-40F7-B714-4E6A14441208}" type="slidenum">
              <a:rPr lang="en-IN" smtClean="0"/>
              <a:t>‹#›</a:t>
            </a:fld>
            <a:endParaRPr lang="en-IN"/>
          </a:p>
        </p:txBody>
      </p:sp>
    </p:spTree>
    <p:extLst>
      <p:ext uri="{BB962C8B-B14F-4D97-AF65-F5344CB8AC3E}">
        <p14:creationId xmlns:p14="http://schemas.microsoft.com/office/powerpoint/2010/main" val="23636203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F54F874-8904-1140-9345-65A2416DE114}" type="slidenum">
              <a:rPr lang="en-US" smtClean="0"/>
              <a:t>7</a:t>
            </a:fld>
            <a:endParaRPr lang="en-US"/>
          </a:p>
        </p:txBody>
      </p:sp>
    </p:spTree>
    <p:extLst>
      <p:ext uri="{BB962C8B-B14F-4D97-AF65-F5344CB8AC3E}">
        <p14:creationId xmlns:p14="http://schemas.microsoft.com/office/powerpoint/2010/main" val="29193058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F54F874-8904-1140-9345-65A2416DE114}" type="slidenum">
              <a:rPr lang="en-US" smtClean="0"/>
              <a:t>8</a:t>
            </a:fld>
            <a:endParaRPr lang="en-US"/>
          </a:p>
        </p:txBody>
      </p:sp>
    </p:spTree>
    <p:extLst>
      <p:ext uri="{BB962C8B-B14F-4D97-AF65-F5344CB8AC3E}">
        <p14:creationId xmlns:p14="http://schemas.microsoft.com/office/powerpoint/2010/main" val="30136510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F54F874-8904-1140-9345-65A2416DE114}" type="slidenum">
              <a:rPr lang="en-US" smtClean="0"/>
              <a:t>16</a:t>
            </a:fld>
            <a:endParaRPr lang="en-US"/>
          </a:p>
        </p:txBody>
      </p:sp>
    </p:spTree>
    <p:extLst>
      <p:ext uri="{BB962C8B-B14F-4D97-AF65-F5344CB8AC3E}">
        <p14:creationId xmlns:p14="http://schemas.microsoft.com/office/powerpoint/2010/main" val="37838017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F54F874-8904-1140-9345-65A2416DE114}" type="slidenum">
              <a:rPr lang="en-US" smtClean="0"/>
              <a:t>27</a:t>
            </a:fld>
            <a:endParaRPr lang="en-US"/>
          </a:p>
        </p:txBody>
      </p:sp>
    </p:spTree>
    <p:extLst>
      <p:ext uri="{BB962C8B-B14F-4D97-AF65-F5344CB8AC3E}">
        <p14:creationId xmlns:p14="http://schemas.microsoft.com/office/powerpoint/2010/main" val="30271046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F54F874-8904-1140-9345-65A2416DE114}" type="slidenum">
              <a:rPr lang="en-US" smtClean="0"/>
              <a:t>28</a:t>
            </a:fld>
            <a:endParaRPr lang="en-US"/>
          </a:p>
        </p:txBody>
      </p:sp>
    </p:spTree>
    <p:extLst>
      <p:ext uri="{BB962C8B-B14F-4D97-AF65-F5344CB8AC3E}">
        <p14:creationId xmlns:p14="http://schemas.microsoft.com/office/powerpoint/2010/main" val="16259453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532C8B-60B3-224B-6B64-C87732783AA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680421C8-2AE3-B64A-E961-F658B9B89C6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EA584EF0-77F6-0DD5-AD07-E6A417A58131}"/>
              </a:ext>
            </a:extLst>
          </p:cNvPr>
          <p:cNvSpPr>
            <a:spLocks noGrp="1"/>
          </p:cNvSpPr>
          <p:nvPr>
            <p:ph type="dt" sz="half" idx="10"/>
          </p:nvPr>
        </p:nvSpPr>
        <p:spPr/>
        <p:txBody>
          <a:bodyPr/>
          <a:lstStyle/>
          <a:p>
            <a:fld id="{7C9AF375-A3CA-4AF1-A5DA-7C90AFD235EF}" type="datetimeFigureOut">
              <a:rPr lang="en-IN" smtClean="0"/>
              <a:t>27-02-2023</a:t>
            </a:fld>
            <a:endParaRPr lang="en-IN"/>
          </a:p>
        </p:txBody>
      </p:sp>
      <p:sp>
        <p:nvSpPr>
          <p:cNvPr id="5" name="Footer Placeholder 4">
            <a:extLst>
              <a:ext uri="{FF2B5EF4-FFF2-40B4-BE49-F238E27FC236}">
                <a16:creationId xmlns:a16="http://schemas.microsoft.com/office/drawing/2014/main" id="{F4448867-ABDB-6942-4FBB-85A7184E54A5}"/>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FF98415D-5D77-5672-3F39-86E8E1221A4F}"/>
              </a:ext>
            </a:extLst>
          </p:cNvPr>
          <p:cNvSpPr>
            <a:spLocks noGrp="1"/>
          </p:cNvSpPr>
          <p:nvPr>
            <p:ph type="sldNum" sz="quarter" idx="12"/>
          </p:nvPr>
        </p:nvSpPr>
        <p:spPr/>
        <p:txBody>
          <a:bodyPr/>
          <a:lstStyle/>
          <a:p>
            <a:fld id="{AF80E1D9-6737-419D-B409-67F994510152}" type="slidenum">
              <a:rPr lang="en-IN" smtClean="0"/>
              <a:t>‹#›</a:t>
            </a:fld>
            <a:endParaRPr lang="en-IN"/>
          </a:p>
        </p:txBody>
      </p:sp>
    </p:spTree>
    <p:extLst>
      <p:ext uri="{BB962C8B-B14F-4D97-AF65-F5344CB8AC3E}">
        <p14:creationId xmlns:p14="http://schemas.microsoft.com/office/powerpoint/2010/main" val="4552496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F5108B-729B-9DE4-C9A2-770A43CAD38E}"/>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B2DEBB46-06B4-A040-152E-0F9DD593BDB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3CB81F5B-21F3-7BB7-1583-1EB026053315}"/>
              </a:ext>
            </a:extLst>
          </p:cNvPr>
          <p:cNvSpPr>
            <a:spLocks noGrp="1"/>
          </p:cNvSpPr>
          <p:nvPr>
            <p:ph type="dt" sz="half" idx="10"/>
          </p:nvPr>
        </p:nvSpPr>
        <p:spPr/>
        <p:txBody>
          <a:bodyPr/>
          <a:lstStyle/>
          <a:p>
            <a:fld id="{7C9AF375-A3CA-4AF1-A5DA-7C90AFD235EF}" type="datetimeFigureOut">
              <a:rPr lang="en-IN" smtClean="0"/>
              <a:t>27-02-2023</a:t>
            </a:fld>
            <a:endParaRPr lang="en-IN"/>
          </a:p>
        </p:txBody>
      </p:sp>
      <p:sp>
        <p:nvSpPr>
          <p:cNvPr id="5" name="Footer Placeholder 4">
            <a:extLst>
              <a:ext uri="{FF2B5EF4-FFF2-40B4-BE49-F238E27FC236}">
                <a16:creationId xmlns:a16="http://schemas.microsoft.com/office/drawing/2014/main" id="{0DFB342B-975F-DEB2-967F-E9A4B5BDDB4D}"/>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FD11F8B2-6D92-DB75-B1D5-E7BD71E5523F}"/>
              </a:ext>
            </a:extLst>
          </p:cNvPr>
          <p:cNvSpPr>
            <a:spLocks noGrp="1"/>
          </p:cNvSpPr>
          <p:nvPr>
            <p:ph type="sldNum" sz="quarter" idx="12"/>
          </p:nvPr>
        </p:nvSpPr>
        <p:spPr/>
        <p:txBody>
          <a:bodyPr/>
          <a:lstStyle/>
          <a:p>
            <a:fld id="{AF80E1D9-6737-419D-B409-67F994510152}" type="slidenum">
              <a:rPr lang="en-IN" smtClean="0"/>
              <a:t>‹#›</a:t>
            </a:fld>
            <a:endParaRPr lang="en-IN"/>
          </a:p>
        </p:txBody>
      </p:sp>
    </p:spTree>
    <p:extLst>
      <p:ext uri="{BB962C8B-B14F-4D97-AF65-F5344CB8AC3E}">
        <p14:creationId xmlns:p14="http://schemas.microsoft.com/office/powerpoint/2010/main" val="24320974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B517A91-4D31-9E15-80F1-C9D902F4886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4338CA3D-7465-CD89-51CB-9B7B4DB21F4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5FC96ABD-0333-F4C6-F562-B0294E5D6EC2}"/>
              </a:ext>
            </a:extLst>
          </p:cNvPr>
          <p:cNvSpPr>
            <a:spLocks noGrp="1"/>
          </p:cNvSpPr>
          <p:nvPr>
            <p:ph type="dt" sz="half" idx="10"/>
          </p:nvPr>
        </p:nvSpPr>
        <p:spPr/>
        <p:txBody>
          <a:bodyPr/>
          <a:lstStyle/>
          <a:p>
            <a:fld id="{7C9AF375-A3CA-4AF1-A5DA-7C90AFD235EF}" type="datetimeFigureOut">
              <a:rPr lang="en-IN" smtClean="0"/>
              <a:t>27-02-2023</a:t>
            </a:fld>
            <a:endParaRPr lang="en-IN"/>
          </a:p>
        </p:txBody>
      </p:sp>
      <p:sp>
        <p:nvSpPr>
          <p:cNvPr id="5" name="Footer Placeholder 4">
            <a:extLst>
              <a:ext uri="{FF2B5EF4-FFF2-40B4-BE49-F238E27FC236}">
                <a16:creationId xmlns:a16="http://schemas.microsoft.com/office/drawing/2014/main" id="{95B51B30-85CB-DCA1-BD0C-FEB53E524D8F}"/>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F4110FA8-6CA8-0672-7C31-F596D73036C0}"/>
              </a:ext>
            </a:extLst>
          </p:cNvPr>
          <p:cNvSpPr>
            <a:spLocks noGrp="1"/>
          </p:cNvSpPr>
          <p:nvPr>
            <p:ph type="sldNum" sz="quarter" idx="12"/>
          </p:nvPr>
        </p:nvSpPr>
        <p:spPr/>
        <p:txBody>
          <a:bodyPr/>
          <a:lstStyle/>
          <a:p>
            <a:fld id="{AF80E1D9-6737-419D-B409-67F994510152}" type="slidenum">
              <a:rPr lang="en-IN" smtClean="0"/>
              <a:t>‹#›</a:t>
            </a:fld>
            <a:endParaRPr lang="en-IN"/>
          </a:p>
        </p:txBody>
      </p:sp>
    </p:spTree>
    <p:extLst>
      <p:ext uri="{BB962C8B-B14F-4D97-AF65-F5344CB8AC3E}">
        <p14:creationId xmlns:p14="http://schemas.microsoft.com/office/powerpoint/2010/main" val="36107060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3831299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846588-1704-4E17-CE75-A08D9A4A3C08}"/>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C7960820-7860-46F1-D01E-38B82E583F1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AB7CB3B5-CB69-3AA4-CF3C-83E4EFFFABE4}"/>
              </a:ext>
            </a:extLst>
          </p:cNvPr>
          <p:cNvSpPr>
            <a:spLocks noGrp="1"/>
          </p:cNvSpPr>
          <p:nvPr>
            <p:ph type="dt" sz="half" idx="10"/>
          </p:nvPr>
        </p:nvSpPr>
        <p:spPr/>
        <p:txBody>
          <a:bodyPr/>
          <a:lstStyle/>
          <a:p>
            <a:fld id="{7C9AF375-A3CA-4AF1-A5DA-7C90AFD235EF}" type="datetimeFigureOut">
              <a:rPr lang="en-IN" smtClean="0"/>
              <a:t>27-02-2023</a:t>
            </a:fld>
            <a:endParaRPr lang="en-IN"/>
          </a:p>
        </p:txBody>
      </p:sp>
      <p:sp>
        <p:nvSpPr>
          <p:cNvPr id="5" name="Footer Placeholder 4">
            <a:extLst>
              <a:ext uri="{FF2B5EF4-FFF2-40B4-BE49-F238E27FC236}">
                <a16:creationId xmlns:a16="http://schemas.microsoft.com/office/drawing/2014/main" id="{402AF6C2-8EA7-D514-2372-6547066A1A16}"/>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4D16FA8A-0F6C-CC75-438E-4E283C14D5C5}"/>
              </a:ext>
            </a:extLst>
          </p:cNvPr>
          <p:cNvSpPr>
            <a:spLocks noGrp="1"/>
          </p:cNvSpPr>
          <p:nvPr>
            <p:ph type="sldNum" sz="quarter" idx="12"/>
          </p:nvPr>
        </p:nvSpPr>
        <p:spPr/>
        <p:txBody>
          <a:bodyPr/>
          <a:lstStyle/>
          <a:p>
            <a:fld id="{AF80E1D9-6737-419D-B409-67F994510152}" type="slidenum">
              <a:rPr lang="en-IN" smtClean="0"/>
              <a:t>‹#›</a:t>
            </a:fld>
            <a:endParaRPr lang="en-IN"/>
          </a:p>
        </p:txBody>
      </p:sp>
    </p:spTree>
    <p:extLst>
      <p:ext uri="{BB962C8B-B14F-4D97-AF65-F5344CB8AC3E}">
        <p14:creationId xmlns:p14="http://schemas.microsoft.com/office/powerpoint/2010/main" val="31464027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BE8C70-EED8-EBF2-4EB0-CA6AF58CB45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601D5C29-43AD-7A1C-0D4F-F696A4E1B96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136ED9A-7366-A01E-680F-4B8FB39C265A}"/>
              </a:ext>
            </a:extLst>
          </p:cNvPr>
          <p:cNvSpPr>
            <a:spLocks noGrp="1"/>
          </p:cNvSpPr>
          <p:nvPr>
            <p:ph type="dt" sz="half" idx="10"/>
          </p:nvPr>
        </p:nvSpPr>
        <p:spPr/>
        <p:txBody>
          <a:bodyPr/>
          <a:lstStyle/>
          <a:p>
            <a:fld id="{7C9AF375-A3CA-4AF1-A5DA-7C90AFD235EF}" type="datetimeFigureOut">
              <a:rPr lang="en-IN" smtClean="0"/>
              <a:t>27-02-2023</a:t>
            </a:fld>
            <a:endParaRPr lang="en-IN"/>
          </a:p>
        </p:txBody>
      </p:sp>
      <p:sp>
        <p:nvSpPr>
          <p:cNvPr id="5" name="Footer Placeholder 4">
            <a:extLst>
              <a:ext uri="{FF2B5EF4-FFF2-40B4-BE49-F238E27FC236}">
                <a16:creationId xmlns:a16="http://schemas.microsoft.com/office/drawing/2014/main" id="{D808A483-0C9A-9E4D-5E3D-B893368AFF52}"/>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37337718-B56E-1B39-24D1-9CF676971300}"/>
              </a:ext>
            </a:extLst>
          </p:cNvPr>
          <p:cNvSpPr>
            <a:spLocks noGrp="1"/>
          </p:cNvSpPr>
          <p:nvPr>
            <p:ph type="sldNum" sz="quarter" idx="12"/>
          </p:nvPr>
        </p:nvSpPr>
        <p:spPr/>
        <p:txBody>
          <a:bodyPr/>
          <a:lstStyle/>
          <a:p>
            <a:fld id="{AF80E1D9-6737-419D-B409-67F994510152}" type="slidenum">
              <a:rPr lang="en-IN" smtClean="0"/>
              <a:t>‹#›</a:t>
            </a:fld>
            <a:endParaRPr lang="en-IN"/>
          </a:p>
        </p:txBody>
      </p:sp>
    </p:spTree>
    <p:extLst>
      <p:ext uri="{BB962C8B-B14F-4D97-AF65-F5344CB8AC3E}">
        <p14:creationId xmlns:p14="http://schemas.microsoft.com/office/powerpoint/2010/main" val="19547065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1366FC-A6A7-4A59-4179-3A566DD6474C}"/>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76F37164-2D2E-9FEB-926B-5F52A43F948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EDF1A932-08CD-3D94-E548-7448A03A7FB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9C9A386C-9BD7-C17A-29B9-ECF16F46EE6F}"/>
              </a:ext>
            </a:extLst>
          </p:cNvPr>
          <p:cNvSpPr>
            <a:spLocks noGrp="1"/>
          </p:cNvSpPr>
          <p:nvPr>
            <p:ph type="dt" sz="half" idx="10"/>
          </p:nvPr>
        </p:nvSpPr>
        <p:spPr/>
        <p:txBody>
          <a:bodyPr/>
          <a:lstStyle/>
          <a:p>
            <a:fld id="{7C9AF375-A3CA-4AF1-A5DA-7C90AFD235EF}" type="datetimeFigureOut">
              <a:rPr lang="en-IN" smtClean="0"/>
              <a:t>27-02-2023</a:t>
            </a:fld>
            <a:endParaRPr lang="en-IN"/>
          </a:p>
        </p:txBody>
      </p:sp>
      <p:sp>
        <p:nvSpPr>
          <p:cNvPr id="6" name="Footer Placeholder 5">
            <a:extLst>
              <a:ext uri="{FF2B5EF4-FFF2-40B4-BE49-F238E27FC236}">
                <a16:creationId xmlns:a16="http://schemas.microsoft.com/office/drawing/2014/main" id="{DA373C4B-0262-BE49-E0CA-0BBB1A250AB3}"/>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DA13947E-8821-5C49-619B-9955EB93849D}"/>
              </a:ext>
            </a:extLst>
          </p:cNvPr>
          <p:cNvSpPr>
            <a:spLocks noGrp="1"/>
          </p:cNvSpPr>
          <p:nvPr>
            <p:ph type="sldNum" sz="quarter" idx="12"/>
          </p:nvPr>
        </p:nvSpPr>
        <p:spPr/>
        <p:txBody>
          <a:bodyPr/>
          <a:lstStyle/>
          <a:p>
            <a:fld id="{AF80E1D9-6737-419D-B409-67F994510152}" type="slidenum">
              <a:rPr lang="en-IN" smtClean="0"/>
              <a:t>‹#›</a:t>
            </a:fld>
            <a:endParaRPr lang="en-IN"/>
          </a:p>
        </p:txBody>
      </p:sp>
    </p:spTree>
    <p:extLst>
      <p:ext uri="{BB962C8B-B14F-4D97-AF65-F5344CB8AC3E}">
        <p14:creationId xmlns:p14="http://schemas.microsoft.com/office/powerpoint/2010/main" val="20966346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9D526F-54F0-F2A1-9451-803C5E67B010}"/>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D5CFB3C4-A275-4961-4503-3BA6E5AC5E5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EB11D51-42A7-865F-11C3-A6E91CC27BF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038C34C6-C5B3-1C6B-8150-E44C700B464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CB79191-EAC5-732F-6A11-558DCF7A930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6FD63974-9E77-D7E0-6D61-A93507BC9260}"/>
              </a:ext>
            </a:extLst>
          </p:cNvPr>
          <p:cNvSpPr>
            <a:spLocks noGrp="1"/>
          </p:cNvSpPr>
          <p:nvPr>
            <p:ph type="dt" sz="half" idx="10"/>
          </p:nvPr>
        </p:nvSpPr>
        <p:spPr/>
        <p:txBody>
          <a:bodyPr/>
          <a:lstStyle/>
          <a:p>
            <a:fld id="{7C9AF375-A3CA-4AF1-A5DA-7C90AFD235EF}" type="datetimeFigureOut">
              <a:rPr lang="en-IN" smtClean="0"/>
              <a:t>27-02-2023</a:t>
            </a:fld>
            <a:endParaRPr lang="en-IN"/>
          </a:p>
        </p:txBody>
      </p:sp>
      <p:sp>
        <p:nvSpPr>
          <p:cNvPr id="8" name="Footer Placeholder 7">
            <a:extLst>
              <a:ext uri="{FF2B5EF4-FFF2-40B4-BE49-F238E27FC236}">
                <a16:creationId xmlns:a16="http://schemas.microsoft.com/office/drawing/2014/main" id="{89E0836A-D31B-2514-0606-24504EC1A782}"/>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9200998B-29A5-61AB-2DFA-1796C3B8B026}"/>
              </a:ext>
            </a:extLst>
          </p:cNvPr>
          <p:cNvSpPr>
            <a:spLocks noGrp="1"/>
          </p:cNvSpPr>
          <p:nvPr>
            <p:ph type="sldNum" sz="quarter" idx="12"/>
          </p:nvPr>
        </p:nvSpPr>
        <p:spPr/>
        <p:txBody>
          <a:bodyPr/>
          <a:lstStyle/>
          <a:p>
            <a:fld id="{AF80E1D9-6737-419D-B409-67F994510152}" type="slidenum">
              <a:rPr lang="en-IN" smtClean="0"/>
              <a:t>‹#›</a:t>
            </a:fld>
            <a:endParaRPr lang="en-IN"/>
          </a:p>
        </p:txBody>
      </p:sp>
    </p:spTree>
    <p:extLst>
      <p:ext uri="{BB962C8B-B14F-4D97-AF65-F5344CB8AC3E}">
        <p14:creationId xmlns:p14="http://schemas.microsoft.com/office/powerpoint/2010/main" val="6489126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421C79-533C-2FEB-2991-70B3E1E2CA11}"/>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4B6B5A12-0272-1824-9429-3C4B582D09C4}"/>
              </a:ext>
            </a:extLst>
          </p:cNvPr>
          <p:cNvSpPr>
            <a:spLocks noGrp="1"/>
          </p:cNvSpPr>
          <p:nvPr>
            <p:ph type="dt" sz="half" idx="10"/>
          </p:nvPr>
        </p:nvSpPr>
        <p:spPr/>
        <p:txBody>
          <a:bodyPr/>
          <a:lstStyle/>
          <a:p>
            <a:fld id="{7C9AF375-A3CA-4AF1-A5DA-7C90AFD235EF}" type="datetimeFigureOut">
              <a:rPr lang="en-IN" smtClean="0"/>
              <a:t>27-02-2023</a:t>
            </a:fld>
            <a:endParaRPr lang="en-IN"/>
          </a:p>
        </p:txBody>
      </p:sp>
      <p:sp>
        <p:nvSpPr>
          <p:cNvPr id="4" name="Footer Placeholder 3">
            <a:extLst>
              <a:ext uri="{FF2B5EF4-FFF2-40B4-BE49-F238E27FC236}">
                <a16:creationId xmlns:a16="http://schemas.microsoft.com/office/drawing/2014/main" id="{163460A6-3FC4-28BF-4A2A-C72496CA7AC3}"/>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338BD4E3-0CEE-BD80-3C69-1A26EF07AD00}"/>
              </a:ext>
            </a:extLst>
          </p:cNvPr>
          <p:cNvSpPr>
            <a:spLocks noGrp="1"/>
          </p:cNvSpPr>
          <p:nvPr>
            <p:ph type="sldNum" sz="quarter" idx="12"/>
          </p:nvPr>
        </p:nvSpPr>
        <p:spPr/>
        <p:txBody>
          <a:bodyPr/>
          <a:lstStyle/>
          <a:p>
            <a:fld id="{AF80E1D9-6737-419D-B409-67F994510152}" type="slidenum">
              <a:rPr lang="en-IN" smtClean="0"/>
              <a:t>‹#›</a:t>
            </a:fld>
            <a:endParaRPr lang="en-IN"/>
          </a:p>
        </p:txBody>
      </p:sp>
    </p:spTree>
    <p:extLst>
      <p:ext uri="{BB962C8B-B14F-4D97-AF65-F5344CB8AC3E}">
        <p14:creationId xmlns:p14="http://schemas.microsoft.com/office/powerpoint/2010/main" val="4408812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B097AC9-7ABD-4C4F-D832-ED66BF0B9BEF}"/>
              </a:ext>
            </a:extLst>
          </p:cNvPr>
          <p:cNvSpPr>
            <a:spLocks noGrp="1"/>
          </p:cNvSpPr>
          <p:nvPr>
            <p:ph type="dt" sz="half" idx="10"/>
          </p:nvPr>
        </p:nvSpPr>
        <p:spPr/>
        <p:txBody>
          <a:bodyPr/>
          <a:lstStyle/>
          <a:p>
            <a:fld id="{7C9AF375-A3CA-4AF1-A5DA-7C90AFD235EF}" type="datetimeFigureOut">
              <a:rPr lang="en-IN" smtClean="0"/>
              <a:t>27-02-2023</a:t>
            </a:fld>
            <a:endParaRPr lang="en-IN"/>
          </a:p>
        </p:txBody>
      </p:sp>
      <p:sp>
        <p:nvSpPr>
          <p:cNvPr id="3" name="Footer Placeholder 2">
            <a:extLst>
              <a:ext uri="{FF2B5EF4-FFF2-40B4-BE49-F238E27FC236}">
                <a16:creationId xmlns:a16="http://schemas.microsoft.com/office/drawing/2014/main" id="{80774A2D-AA22-D35F-28C4-59D957792579}"/>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4265EE06-690D-CA35-C30F-E0EF1783B23D}"/>
              </a:ext>
            </a:extLst>
          </p:cNvPr>
          <p:cNvSpPr>
            <a:spLocks noGrp="1"/>
          </p:cNvSpPr>
          <p:nvPr>
            <p:ph type="sldNum" sz="quarter" idx="12"/>
          </p:nvPr>
        </p:nvSpPr>
        <p:spPr/>
        <p:txBody>
          <a:bodyPr/>
          <a:lstStyle/>
          <a:p>
            <a:fld id="{AF80E1D9-6737-419D-B409-67F994510152}" type="slidenum">
              <a:rPr lang="en-IN" smtClean="0"/>
              <a:t>‹#›</a:t>
            </a:fld>
            <a:endParaRPr lang="en-IN"/>
          </a:p>
        </p:txBody>
      </p:sp>
    </p:spTree>
    <p:extLst>
      <p:ext uri="{BB962C8B-B14F-4D97-AF65-F5344CB8AC3E}">
        <p14:creationId xmlns:p14="http://schemas.microsoft.com/office/powerpoint/2010/main" val="22527471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C95A21-3EBF-8B49-028C-3160F83EBAC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2A891C9F-FA68-F7C4-23D3-4167DA42895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678112C2-68EC-581D-5021-40114392C09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F22A33F-AD13-1E01-F9CC-065C70901A71}"/>
              </a:ext>
            </a:extLst>
          </p:cNvPr>
          <p:cNvSpPr>
            <a:spLocks noGrp="1"/>
          </p:cNvSpPr>
          <p:nvPr>
            <p:ph type="dt" sz="half" idx="10"/>
          </p:nvPr>
        </p:nvSpPr>
        <p:spPr/>
        <p:txBody>
          <a:bodyPr/>
          <a:lstStyle/>
          <a:p>
            <a:fld id="{7C9AF375-A3CA-4AF1-A5DA-7C90AFD235EF}" type="datetimeFigureOut">
              <a:rPr lang="en-IN" smtClean="0"/>
              <a:t>27-02-2023</a:t>
            </a:fld>
            <a:endParaRPr lang="en-IN"/>
          </a:p>
        </p:txBody>
      </p:sp>
      <p:sp>
        <p:nvSpPr>
          <p:cNvPr id="6" name="Footer Placeholder 5">
            <a:extLst>
              <a:ext uri="{FF2B5EF4-FFF2-40B4-BE49-F238E27FC236}">
                <a16:creationId xmlns:a16="http://schemas.microsoft.com/office/drawing/2014/main" id="{04D8AC58-7A93-A4D2-3061-895CC6838EA3}"/>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8AF7D5D8-9D43-03D3-12AF-1B44CA27EC5D}"/>
              </a:ext>
            </a:extLst>
          </p:cNvPr>
          <p:cNvSpPr>
            <a:spLocks noGrp="1"/>
          </p:cNvSpPr>
          <p:nvPr>
            <p:ph type="sldNum" sz="quarter" idx="12"/>
          </p:nvPr>
        </p:nvSpPr>
        <p:spPr/>
        <p:txBody>
          <a:bodyPr/>
          <a:lstStyle/>
          <a:p>
            <a:fld id="{AF80E1D9-6737-419D-B409-67F994510152}" type="slidenum">
              <a:rPr lang="en-IN" smtClean="0"/>
              <a:t>‹#›</a:t>
            </a:fld>
            <a:endParaRPr lang="en-IN"/>
          </a:p>
        </p:txBody>
      </p:sp>
    </p:spTree>
    <p:extLst>
      <p:ext uri="{BB962C8B-B14F-4D97-AF65-F5344CB8AC3E}">
        <p14:creationId xmlns:p14="http://schemas.microsoft.com/office/powerpoint/2010/main" val="25023102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D49912-9180-14FB-8D46-19C25B41F02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B1CF0CFF-3A0B-A99B-D843-37456FE0440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9ED75005-9D68-0903-312B-EAA3BB35EF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D5F8188-35D9-C8B1-CFEE-9DE0458325A8}"/>
              </a:ext>
            </a:extLst>
          </p:cNvPr>
          <p:cNvSpPr>
            <a:spLocks noGrp="1"/>
          </p:cNvSpPr>
          <p:nvPr>
            <p:ph type="dt" sz="half" idx="10"/>
          </p:nvPr>
        </p:nvSpPr>
        <p:spPr/>
        <p:txBody>
          <a:bodyPr/>
          <a:lstStyle/>
          <a:p>
            <a:fld id="{7C9AF375-A3CA-4AF1-A5DA-7C90AFD235EF}" type="datetimeFigureOut">
              <a:rPr lang="en-IN" smtClean="0"/>
              <a:t>27-02-2023</a:t>
            </a:fld>
            <a:endParaRPr lang="en-IN"/>
          </a:p>
        </p:txBody>
      </p:sp>
      <p:sp>
        <p:nvSpPr>
          <p:cNvPr id="6" name="Footer Placeholder 5">
            <a:extLst>
              <a:ext uri="{FF2B5EF4-FFF2-40B4-BE49-F238E27FC236}">
                <a16:creationId xmlns:a16="http://schemas.microsoft.com/office/drawing/2014/main" id="{7C20EFB9-028C-367B-6951-C7B894AA25C9}"/>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4CF70CF5-2D5A-44DD-0E4D-5F4F2B39016B}"/>
              </a:ext>
            </a:extLst>
          </p:cNvPr>
          <p:cNvSpPr>
            <a:spLocks noGrp="1"/>
          </p:cNvSpPr>
          <p:nvPr>
            <p:ph type="sldNum" sz="quarter" idx="12"/>
          </p:nvPr>
        </p:nvSpPr>
        <p:spPr/>
        <p:txBody>
          <a:bodyPr/>
          <a:lstStyle/>
          <a:p>
            <a:fld id="{AF80E1D9-6737-419D-B409-67F994510152}" type="slidenum">
              <a:rPr lang="en-IN" smtClean="0"/>
              <a:t>‹#›</a:t>
            </a:fld>
            <a:endParaRPr lang="en-IN"/>
          </a:p>
        </p:txBody>
      </p:sp>
    </p:spTree>
    <p:extLst>
      <p:ext uri="{BB962C8B-B14F-4D97-AF65-F5344CB8AC3E}">
        <p14:creationId xmlns:p14="http://schemas.microsoft.com/office/powerpoint/2010/main" val="27228704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AF717C5-B0F0-3978-9452-E730D648C78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3D9B2952-C5F7-1515-DDBE-A5E9C6B52C9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F4090A27-C835-CFEE-BFAF-89CAE095A0B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9AF375-A3CA-4AF1-A5DA-7C90AFD235EF}" type="datetimeFigureOut">
              <a:rPr lang="en-IN" smtClean="0"/>
              <a:t>27-02-2023</a:t>
            </a:fld>
            <a:endParaRPr lang="en-IN"/>
          </a:p>
        </p:txBody>
      </p:sp>
      <p:sp>
        <p:nvSpPr>
          <p:cNvPr id="5" name="Footer Placeholder 4">
            <a:extLst>
              <a:ext uri="{FF2B5EF4-FFF2-40B4-BE49-F238E27FC236}">
                <a16:creationId xmlns:a16="http://schemas.microsoft.com/office/drawing/2014/main" id="{85A764E8-3E4E-CC8D-ABDA-562FE026DC6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E103DF3C-DCEE-ABF8-3A8E-5FF34DFD753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80E1D9-6737-419D-B409-67F994510152}" type="slidenum">
              <a:rPr lang="en-IN" smtClean="0"/>
              <a:t>‹#›</a:t>
            </a:fld>
            <a:endParaRPr lang="en-IN"/>
          </a:p>
        </p:txBody>
      </p:sp>
    </p:spTree>
    <p:extLst>
      <p:ext uri="{BB962C8B-B14F-4D97-AF65-F5344CB8AC3E}">
        <p14:creationId xmlns:p14="http://schemas.microsoft.com/office/powerpoint/2010/main" val="24905768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3" Type="http://schemas.openxmlformats.org/officeDocument/2006/relationships/hyperlink" Target="mailto:ankit@advocateak.com" TargetMode="External"/><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437915-9AF2-A8F4-88F8-9A6740E0C44E}"/>
              </a:ext>
            </a:extLst>
          </p:cNvPr>
          <p:cNvSpPr>
            <a:spLocks noGrp="1"/>
          </p:cNvSpPr>
          <p:nvPr>
            <p:ph type="ctrTitle"/>
          </p:nvPr>
        </p:nvSpPr>
        <p:spPr>
          <a:xfrm>
            <a:off x="1485014" y="1169430"/>
            <a:ext cx="9144000" cy="2387600"/>
          </a:xfrm>
        </p:spPr>
        <p:txBody>
          <a:bodyPr/>
          <a:lstStyle/>
          <a:p>
            <a:r>
              <a:rPr lang="en-IN" dirty="0"/>
              <a:t>APP</a:t>
            </a:r>
          </a:p>
        </p:txBody>
      </p:sp>
      <p:sp>
        <p:nvSpPr>
          <p:cNvPr id="4" name="Rectangle 3">
            <a:extLst>
              <a:ext uri="{FF2B5EF4-FFF2-40B4-BE49-F238E27FC236}">
                <a16:creationId xmlns:a16="http://schemas.microsoft.com/office/drawing/2014/main" id="{9F19D9BD-6BB3-551D-7180-4204A1590CBD}"/>
              </a:ext>
            </a:extLst>
          </p:cNvPr>
          <p:cNvSpPr/>
          <p:nvPr/>
        </p:nvSpPr>
        <p:spPr>
          <a:xfrm rot="10800000" flipV="1">
            <a:off x="4795284" y="0"/>
            <a:ext cx="7395127" cy="6858000"/>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400" u="sng" dirty="0">
              <a:solidFill>
                <a:schemeClr val="tx1"/>
              </a:solidFill>
              <a:latin typeface="Century Gothic" panose="020B0502020202020204" pitchFamily="34" charset="0"/>
            </a:endParaRPr>
          </a:p>
        </p:txBody>
      </p:sp>
      <p:sp>
        <p:nvSpPr>
          <p:cNvPr id="6" name="TextBox 5">
            <a:extLst>
              <a:ext uri="{FF2B5EF4-FFF2-40B4-BE49-F238E27FC236}">
                <a16:creationId xmlns:a16="http://schemas.microsoft.com/office/drawing/2014/main" id="{9F8D03ED-6990-93CE-0FD1-C48D612476E1}"/>
              </a:ext>
            </a:extLst>
          </p:cNvPr>
          <p:cNvSpPr txBox="1"/>
          <p:nvPr/>
        </p:nvSpPr>
        <p:spPr>
          <a:xfrm>
            <a:off x="2913321" y="542259"/>
            <a:ext cx="184731" cy="369332"/>
          </a:xfrm>
          <a:prstGeom prst="rect">
            <a:avLst/>
          </a:prstGeom>
          <a:noFill/>
        </p:spPr>
        <p:txBody>
          <a:bodyPr wrap="none" rtlCol="0">
            <a:spAutoFit/>
          </a:bodyPr>
          <a:lstStyle/>
          <a:p>
            <a:endParaRPr lang="en-IN" dirty="0"/>
          </a:p>
        </p:txBody>
      </p:sp>
      <p:sp>
        <p:nvSpPr>
          <p:cNvPr id="3" name="Subtitle 2">
            <a:extLst>
              <a:ext uri="{FF2B5EF4-FFF2-40B4-BE49-F238E27FC236}">
                <a16:creationId xmlns:a16="http://schemas.microsoft.com/office/drawing/2014/main" id="{1269D795-0A26-CA47-9BC2-2DEEF962C6E2}"/>
              </a:ext>
            </a:extLst>
          </p:cNvPr>
          <p:cNvSpPr>
            <a:spLocks noGrp="1"/>
          </p:cNvSpPr>
          <p:nvPr>
            <p:ph type="subTitle" idx="1"/>
          </p:nvPr>
        </p:nvSpPr>
        <p:spPr>
          <a:xfrm>
            <a:off x="1183758" y="2081021"/>
            <a:ext cx="9746512" cy="1850217"/>
          </a:xfrm>
        </p:spPr>
        <p:txBody>
          <a:bodyPr>
            <a:noAutofit/>
          </a:bodyPr>
          <a:lstStyle/>
          <a:p>
            <a:r>
              <a:rPr lang="en-IN" sz="6000" b="1" dirty="0">
                <a:solidFill>
                  <a:schemeClr val="tx2"/>
                </a:solidFill>
                <a:latin typeface="Times New Roman" panose="02020603050405020304" pitchFamily="18" charset="0"/>
                <a:cs typeface="Times New Roman" panose="02020603050405020304" pitchFamily="18" charset="0"/>
              </a:rPr>
              <a:t>APPEAL , OFFENCES &amp; PENALTIES UNDER GST</a:t>
            </a:r>
          </a:p>
          <a:p>
            <a:endParaRPr lang="en-IN" sz="6000" b="1" dirty="0">
              <a:solidFill>
                <a:schemeClr val="tx2"/>
              </a:solidFill>
              <a:latin typeface="Times New Roman" panose="02020603050405020304" pitchFamily="18" charset="0"/>
              <a:cs typeface="Times New Roman" panose="02020603050405020304" pitchFamily="18" charset="0"/>
            </a:endParaRPr>
          </a:p>
          <a:p>
            <a:r>
              <a:rPr lang="en-IN" sz="4000" b="1" dirty="0">
                <a:solidFill>
                  <a:schemeClr val="tx2"/>
                </a:solidFill>
                <a:latin typeface="Times New Roman" panose="02020603050405020304" pitchFamily="18" charset="0"/>
                <a:cs typeface="Times New Roman" panose="02020603050405020304" pitchFamily="18" charset="0"/>
              </a:rPr>
              <a:t>Adv Ankit Kanodia</a:t>
            </a:r>
          </a:p>
          <a:p>
            <a:r>
              <a:rPr lang="en-IN" sz="4000" b="1" dirty="0">
                <a:solidFill>
                  <a:schemeClr val="tx2"/>
                </a:solidFill>
                <a:latin typeface="Times New Roman" panose="02020603050405020304" pitchFamily="18" charset="0"/>
                <a:cs typeface="Times New Roman" panose="02020603050405020304" pitchFamily="18" charset="0"/>
              </a:rPr>
              <a:t>EIRC ICAI</a:t>
            </a:r>
          </a:p>
          <a:p>
            <a:r>
              <a:rPr lang="en-IN" sz="4000" b="1" dirty="0">
                <a:solidFill>
                  <a:schemeClr val="tx2"/>
                </a:solidFill>
                <a:latin typeface="Times New Roman" panose="02020603050405020304" pitchFamily="18" charset="0"/>
                <a:cs typeface="Times New Roman" panose="02020603050405020304" pitchFamily="18" charset="0"/>
              </a:rPr>
              <a:t>27.02.2023</a:t>
            </a:r>
          </a:p>
        </p:txBody>
      </p:sp>
      <p:sp>
        <p:nvSpPr>
          <p:cNvPr id="5" name="Rectangle 4">
            <a:extLst>
              <a:ext uri="{FF2B5EF4-FFF2-40B4-BE49-F238E27FC236}">
                <a16:creationId xmlns:a16="http://schemas.microsoft.com/office/drawing/2014/main" id="{952E0114-08DD-E3B2-451D-420817B300C4}"/>
              </a:ext>
            </a:extLst>
          </p:cNvPr>
          <p:cNvSpPr/>
          <p:nvPr/>
        </p:nvSpPr>
        <p:spPr>
          <a:xfrm>
            <a:off x="1660220" y="1473447"/>
            <a:ext cx="8793588" cy="45719"/>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7" name="Rectangle 6">
            <a:extLst>
              <a:ext uri="{FF2B5EF4-FFF2-40B4-BE49-F238E27FC236}">
                <a16:creationId xmlns:a16="http://schemas.microsoft.com/office/drawing/2014/main" id="{4A8742CC-D169-780E-FE68-822D75BFAEF0}"/>
              </a:ext>
            </a:extLst>
          </p:cNvPr>
          <p:cNvSpPr/>
          <p:nvPr/>
        </p:nvSpPr>
        <p:spPr>
          <a:xfrm>
            <a:off x="1660220" y="4259727"/>
            <a:ext cx="8793588" cy="4571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extLst>
      <p:ext uri="{BB962C8B-B14F-4D97-AF65-F5344CB8AC3E}">
        <p14:creationId xmlns:p14="http://schemas.microsoft.com/office/powerpoint/2010/main" val="42424633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D7513C6-CEFE-DABB-3555-6425ED8498F4}"/>
              </a:ext>
            </a:extLst>
          </p:cNvPr>
          <p:cNvSpPr/>
          <p:nvPr/>
        </p:nvSpPr>
        <p:spPr>
          <a:xfrm rot="10800000" flipV="1">
            <a:off x="4796873" y="0"/>
            <a:ext cx="7395127" cy="6858000"/>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400" u="sng" dirty="0">
              <a:solidFill>
                <a:schemeClr val="tx1"/>
              </a:solidFill>
              <a:latin typeface="Century Gothic" panose="020B0502020202020204" pitchFamily="34" charset="0"/>
            </a:endParaRPr>
          </a:p>
        </p:txBody>
      </p:sp>
      <p:sp>
        <p:nvSpPr>
          <p:cNvPr id="3" name="Flowchart: Connector 2">
            <a:extLst>
              <a:ext uri="{FF2B5EF4-FFF2-40B4-BE49-F238E27FC236}">
                <a16:creationId xmlns:a16="http://schemas.microsoft.com/office/drawing/2014/main" id="{1ECB214E-A78C-FF7C-2B3D-95A919E7B5C7}"/>
              </a:ext>
            </a:extLst>
          </p:cNvPr>
          <p:cNvSpPr/>
          <p:nvPr/>
        </p:nvSpPr>
        <p:spPr>
          <a:xfrm>
            <a:off x="2418907" y="1"/>
            <a:ext cx="7070651" cy="6857999"/>
          </a:xfrm>
          <a:prstGeom prst="flowChartConnector">
            <a:avLst/>
          </a:prstGeom>
          <a:blipFill dpi="0" rotWithShape="1">
            <a:blip r:embed="rId2">
              <a:alphaModFix amt="20000"/>
              <a:extLst>
                <a:ext uri="{28A0092B-C50C-407E-A947-70E740481C1C}">
                  <a14:useLocalDpi xmlns:a14="http://schemas.microsoft.com/office/drawing/2010/main" val="0"/>
                </a:ext>
              </a:extLst>
            </a:blip>
            <a:srcRect/>
            <a:stretch>
              <a:fillRect/>
            </a:stretch>
          </a:blipFill>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4" name="Title 1">
            <a:extLst>
              <a:ext uri="{FF2B5EF4-FFF2-40B4-BE49-F238E27FC236}">
                <a16:creationId xmlns:a16="http://schemas.microsoft.com/office/drawing/2014/main" id="{6434D0FB-BB2C-673A-FCFC-E1C10FA3C2C6}"/>
              </a:ext>
            </a:extLst>
          </p:cNvPr>
          <p:cNvSpPr txBox="1">
            <a:spLocks/>
          </p:cNvSpPr>
          <p:nvPr/>
        </p:nvSpPr>
        <p:spPr>
          <a:xfrm>
            <a:off x="1687709" y="0"/>
            <a:ext cx="8958352" cy="147430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400" b="1" dirty="0">
                <a:solidFill>
                  <a:schemeClr val="tx2"/>
                </a:solidFill>
                <a:latin typeface="Century Gothic" panose="020B0502020202020204" pitchFamily="34" charset="0"/>
                <a:ea typeface="Lato Heavy" charset="0"/>
                <a:cs typeface="Poppins" pitchFamily="2" charset="77"/>
              </a:rPr>
              <a:t>SECTION 122: Penalty for certain offences</a:t>
            </a:r>
          </a:p>
        </p:txBody>
      </p:sp>
      <p:graphicFrame>
        <p:nvGraphicFramePr>
          <p:cNvPr id="5" name="object 3">
            <a:extLst>
              <a:ext uri="{FF2B5EF4-FFF2-40B4-BE49-F238E27FC236}">
                <a16:creationId xmlns:a16="http://schemas.microsoft.com/office/drawing/2014/main" id="{0E65643E-9BBB-C40D-097A-6CEEC52E5DFD}"/>
              </a:ext>
            </a:extLst>
          </p:cNvPr>
          <p:cNvGraphicFramePr>
            <a:graphicFrameLocks noGrp="1"/>
          </p:cNvGraphicFramePr>
          <p:nvPr>
            <p:extLst>
              <p:ext uri="{D42A27DB-BD31-4B8C-83A1-F6EECF244321}">
                <p14:modId xmlns:p14="http://schemas.microsoft.com/office/powerpoint/2010/main" val="2566708227"/>
              </p:ext>
            </p:extLst>
          </p:nvPr>
        </p:nvGraphicFramePr>
        <p:xfrm>
          <a:off x="1280339" y="1566096"/>
          <a:ext cx="4424534" cy="2192655"/>
        </p:xfrm>
        <a:graphic>
          <a:graphicData uri="http://schemas.openxmlformats.org/drawingml/2006/table">
            <a:tbl>
              <a:tblPr firstRow="1" bandRow="1">
                <a:tableStyleId>{2D5ABB26-0587-4C30-8999-92F81FD0307C}</a:tableStyleId>
              </a:tblPr>
              <a:tblGrid>
                <a:gridCol w="4424534">
                  <a:extLst>
                    <a:ext uri="{9D8B030D-6E8A-4147-A177-3AD203B41FA5}">
                      <a16:colId xmlns:a16="http://schemas.microsoft.com/office/drawing/2014/main" val="20000"/>
                    </a:ext>
                  </a:extLst>
                </a:gridCol>
              </a:tblGrid>
              <a:tr h="694595">
                <a:tc>
                  <a:txBody>
                    <a:bodyPr/>
                    <a:lstStyle/>
                    <a:p>
                      <a:pPr marL="2540" algn="ctr">
                        <a:lnSpc>
                          <a:spcPct val="100000"/>
                        </a:lnSpc>
                        <a:spcBef>
                          <a:spcPts val="465"/>
                        </a:spcBef>
                      </a:pPr>
                      <a:r>
                        <a:rPr lang="en-US" sz="1500" b="0" i="0" kern="1200" dirty="0">
                          <a:solidFill>
                            <a:schemeClr val="tx1"/>
                          </a:solidFill>
                          <a:effectLst/>
                          <a:latin typeface="+mj-lt"/>
                          <a:ea typeface="+mn-ea"/>
                          <a:cs typeface="+mn-cs"/>
                        </a:rPr>
                        <a:t>Fails to keep, maintain or retain books of accounts and other documents</a:t>
                      </a:r>
                      <a:endParaRPr lang="en-IN" sz="1500" b="1" dirty="0">
                        <a:solidFill>
                          <a:srgbClr val="002060"/>
                        </a:solidFill>
                        <a:latin typeface="+mj-lt"/>
                        <a:ea typeface="Tahoma" panose="020B0604030504040204" pitchFamily="34" charset="0"/>
                        <a:cs typeface="Tahoma" panose="020B0604030504040204" pitchFamily="34" charset="0"/>
                      </a:endParaRPr>
                    </a:p>
                  </a:txBody>
                  <a:tcPr marL="0" marR="0" marT="59055" marB="0">
                    <a:lnL w="19050">
                      <a:solidFill>
                        <a:srgbClr val="CFD8DB"/>
                      </a:solidFill>
                      <a:prstDash val="solid"/>
                    </a:lnL>
                    <a:lnR w="19050">
                      <a:solidFill>
                        <a:srgbClr val="CFD8DB"/>
                      </a:solidFill>
                      <a:prstDash val="solid"/>
                    </a:lnR>
                    <a:lnT w="19050">
                      <a:solidFill>
                        <a:srgbClr val="CFD8DB"/>
                      </a:solidFill>
                      <a:prstDash val="solid"/>
                    </a:lnT>
                    <a:lnB w="19050">
                      <a:solidFill>
                        <a:srgbClr val="CFD8DB"/>
                      </a:solidFill>
                      <a:prstDash val="solid"/>
                    </a:lnB>
                  </a:tcPr>
                </a:tc>
                <a:extLst>
                  <a:ext uri="{0D108BD9-81ED-4DB2-BD59-A6C34878D82A}">
                    <a16:rowId xmlns:a16="http://schemas.microsoft.com/office/drawing/2014/main" val="10000"/>
                  </a:ext>
                </a:extLst>
              </a:tr>
              <a:tr h="749030">
                <a:tc>
                  <a:txBody>
                    <a:bodyPr/>
                    <a:lstStyle/>
                    <a:p>
                      <a:pPr marL="1905" algn="ctr">
                        <a:lnSpc>
                          <a:spcPct val="100000"/>
                        </a:lnSpc>
                        <a:spcBef>
                          <a:spcPts val="840"/>
                        </a:spcBef>
                      </a:pPr>
                      <a:r>
                        <a:rPr lang="en-US" sz="1500" b="0" i="0" kern="1200" dirty="0">
                          <a:solidFill>
                            <a:schemeClr val="tx1"/>
                          </a:solidFill>
                          <a:effectLst/>
                          <a:latin typeface="+mj-lt"/>
                          <a:ea typeface="+mn-ea"/>
                          <a:cs typeface="+mn-cs"/>
                        </a:rPr>
                        <a:t>Fails to furnish or Furnishes false information or documents</a:t>
                      </a:r>
                      <a:endParaRPr lang="en-IN" sz="1500" b="1" dirty="0">
                        <a:solidFill>
                          <a:srgbClr val="001F60"/>
                        </a:solidFill>
                        <a:latin typeface="+mj-lt"/>
                        <a:cs typeface="Tahoma"/>
                      </a:endParaRPr>
                    </a:p>
                  </a:txBody>
                  <a:tcPr marL="0" marR="0" marT="106680" marB="0">
                    <a:lnL w="19050">
                      <a:solidFill>
                        <a:srgbClr val="CFD8DB"/>
                      </a:solidFill>
                      <a:prstDash val="solid"/>
                    </a:lnL>
                    <a:lnR w="19050">
                      <a:solidFill>
                        <a:srgbClr val="CFD8DB"/>
                      </a:solidFill>
                      <a:prstDash val="solid"/>
                    </a:lnR>
                    <a:lnT w="19050">
                      <a:solidFill>
                        <a:srgbClr val="CFD8DB"/>
                      </a:solidFill>
                      <a:prstDash val="solid"/>
                    </a:lnT>
                    <a:lnB w="19050" cap="flat" cmpd="sng" algn="ctr">
                      <a:solidFill>
                        <a:srgbClr val="CFD8DB"/>
                      </a:solidFill>
                      <a:prstDash val="solid"/>
                      <a:round/>
                      <a:headEnd type="none" w="med" len="med"/>
                      <a:tailEnd type="none" w="med" len="med"/>
                    </a:lnB>
                  </a:tcPr>
                </a:tc>
                <a:extLst>
                  <a:ext uri="{0D108BD9-81ED-4DB2-BD59-A6C34878D82A}">
                    <a16:rowId xmlns:a16="http://schemas.microsoft.com/office/drawing/2014/main" val="10001"/>
                  </a:ext>
                </a:extLst>
              </a:tr>
              <a:tr h="749030">
                <a:tc>
                  <a:txBody>
                    <a:bodyPr/>
                    <a:lstStyle/>
                    <a:p>
                      <a:pPr marL="100330" algn="ctr">
                        <a:lnSpc>
                          <a:spcPct val="100000"/>
                        </a:lnSpc>
                        <a:spcBef>
                          <a:spcPts val="840"/>
                        </a:spcBef>
                      </a:pPr>
                      <a:r>
                        <a:rPr lang="en-US" sz="1500" b="0" i="0" kern="1200" dirty="0">
                          <a:solidFill>
                            <a:schemeClr val="tx1"/>
                          </a:solidFill>
                          <a:effectLst/>
                          <a:latin typeface="+mj-lt"/>
                          <a:ea typeface="+mn-ea"/>
                          <a:cs typeface="+mn-cs"/>
                        </a:rPr>
                        <a:t>Supplies, transport or stores any goods which are liable to confiscation.</a:t>
                      </a:r>
                      <a:endParaRPr lang="en-US" sz="1500" dirty="0">
                        <a:latin typeface="+mj-lt"/>
                        <a:ea typeface="Tahoma" panose="020B0604030504040204" pitchFamily="34" charset="0"/>
                        <a:cs typeface="Tahoma" panose="020B0604030504040204" pitchFamily="34" charset="0"/>
                      </a:endParaRPr>
                    </a:p>
                  </a:txBody>
                  <a:tcPr marL="0" marR="0" marT="106680" marB="0">
                    <a:lnL w="19050">
                      <a:solidFill>
                        <a:srgbClr val="CFD8DB"/>
                      </a:solidFill>
                      <a:prstDash val="solid"/>
                    </a:lnL>
                    <a:lnR w="19050">
                      <a:solidFill>
                        <a:srgbClr val="CFD8DB"/>
                      </a:solidFill>
                      <a:prstDash val="solid"/>
                    </a:lnR>
                    <a:lnT w="19050">
                      <a:solidFill>
                        <a:srgbClr val="CFD8DB"/>
                      </a:solidFill>
                      <a:prstDash val="solid"/>
                    </a:lnT>
                    <a:lnB w="19050" cap="flat" cmpd="sng" algn="ctr">
                      <a:solidFill>
                        <a:srgbClr val="CFD8DB"/>
                      </a:solidFill>
                      <a:prstDash val="solid"/>
                      <a:round/>
                      <a:headEnd type="none" w="med" len="med"/>
                      <a:tailEnd type="none" w="med" len="med"/>
                    </a:lnB>
                  </a:tcPr>
                </a:tc>
                <a:extLst>
                  <a:ext uri="{0D108BD9-81ED-4DB2-BD59-A6C34878D82A}">
                    <a16:rowId xmlns:a16="http://schemas.microsoft.com/office/drawing/2014/main" val="1460991016"/>
                  </a:ext>
                </a:extLst>
              </a:tr>
            </a:tbl>
          </a:graphicData>
        </a:graphic>
      </p:graphicFrame>
      <p:graphicFrame>
        <p:nvGraphicFramePr>
          <p:cNvPr id="6" name="object 3">
            <a:extLst>
              <a:ext uri="{FF2B5EF4-FFF2-40B4-BE49-F238E27FC236}">
                <a16:creationId xmlns:a16="http://schemas.microsoft.com/office/drawing/2014/main" id="{D9FAA581-023C-3F8F-2C9F-B71CA17D2CD2}"/>
              </a:ext>
            </a:extLst>
          </p:cNvPr>
          <p:cNvGraphicFramePr>
            <a:graphicFrameLocks noGrp="1"/>
          </p:cNvGraphicFramePr>
          <p:nvPr>
            <p:extLst>
              <p:ext uri="{D42A27DB-BD31-4B8C-83A1-F6EECF244321}">
                <p14:modId xmlns:p14="http://schemas.microsoft.com/office/powerpoint/2010/main" val="1507144149"/>
              </p:ext>
            </p:extLst>
          </p:nvPr>
        </p:nvGraphicFramePr>
        <p:xfrm>
          <a:off x="5995045" y="1566095"/>
          <a:ext cx="4424534" cy="2192655"/>
        </p:xfrm>
        <a:graphic>
          <a:graphicData uri="http://schemas.openxmlformats.org/drawingml/2006/table">
            <a:tbl>
              <a:tblPr firstRow="1" bandRow="1">
                <a:tableStyleId>{2D5ABB26-0587-4C30-8999-92F81FD0307C}</a:tableStyleId>
              </a:tblPr>
              <a:tblGrid>
                <a:gridCol w="4424534">
                  <a:extLst>
                    <a:ext uri="{9D8B030D-6E8A-4147-A177-3AD203B41FA5}">
                      <a16:colId xmlns:a16="http://schemas.microsoft.com/office/drawing/2014/main" val="20000"/>
                    </a:ext>
                  </a:extLst>
                </a:gridCol>
              </a:tblGrid>
              <a:tr h="660195">
                <a:tc>
                  <a:txBody>
                    <a:bodyPr/>
                    <a:lstStyle/>
                    <a:p>
                      <a:pPr marL="2540" algn="ctr">
                        <a:lnSpc>
                          <a:spcPct val="100000"/>
                        </a:lnSpc>
                        <a:spcBef>
                          <a:spcPts val="465"/>
                        </a:spcBef>
                      </a:pPr>
                      <a:r>
                        <a:rPr lang="en-US" sz="1500" b="0" i="0" kern="1200" dirty="0">
                          <a:solidFill>
                            <a:schemeClr val="tx1"/>
                          </a:solidFill>
                          <a:effectLst/>
                          <a:latin typeface="+mj-lt"/>
                          <a:ea typeface="+mn-ea"/>
                          <a:cs typeface="+mn-cs"/>
                        </a:rPr>
                        <a:t>Issues any invoice or document by using registration number of another registered person.</a:t>
                      </a:r>
                      <a:endParaRPr lang="en-IN" sz="1500" b="1" dirty="0">
                        <a:solidFill>
                          <a:srgbClr val="002060"/>
                        </a:solidFill>
                        <a:latin typeface="+mj-lt"/>
                        <a:ea typeface="Tahoma" panose="020B0604030504040204" pitchFamily="34" charset="0"/>
                        <a:cs typeface="Tahoma" panose="020B0604030504040204" pitchFamily="34" charset="0"/>
                      </a:endParaRPr>
                    </a:p>
                  </a:txBody>
                  <a:tcPr marL="0" marR="0" marT="59055" marB="0">
                    <a:lnL w="19050">
                      <a:solidFill>
                        <a:srgbClr val="CFD8DB"/>
                      </a:solidFill>
                      <a:prstDash val="solid"/>
                    </a:lnL>
                    <a:lnR w="19050">
                      <a:solidFill>
                        <a:srgbClr val="CFD8DB"/>
                      </a:solidFill>
                      <a:prstDash val="solid"/>
                    </a:lnR>
                    <a:lnT w="19050">
                      <a:solidFill>
                        <a:srgbClr val="CFD8DB"/>
                      </a:solidFill>
                      <a:prstDash val="solid"/>
                    </a:lnT>
                    <a:lnB w="19050">
                      <a:solidFill>
                        <a:srgbClr val="CFD8DB"/>
                      </a:solidFill>
                      <a:prstDash val="solid"/>
                    </a:lnB>
                  </a:tcPr>
                </a:tc>
                <a:extLst>
                  <a:ext uri="{0D108BD9-81ED-4DB2-BD59-A6C34878D82A}">
                    <a16:rowId xmlns:a16="http://schemas.microsoft.com/office/drawing/2014/main" val="10000"/>
                  </a:ext>
                </a:extLst>
              </a:tr>
              <a:tr h="721099">
                <a:tc>
                  <a:txBody>
                    <a:bodyPr/>
                    <a:lstStyle/>
                    <a:p>
                      <a:pPr marL="1905" algn="ctr">
                        <a:lnSpc>
                          <a:spcPct val="100000"/>
                        </a:lnSpc>
                        <a:spcBef>
                          <a:spcPts val="840"/>
                        </a:spcBef>
                      </a:pPr>
                      <a:r>
                        <a:rPr lang="en-US" sz="1500" b="0" i="0" kern="1200" dirty="0">
                          <a:solidFill>
                            <a:schemeClr val="tx1"/>
                          </a:solidFill>
                          <a:effectLst/>
                          <a:latin typeface="+mj-lt"/>
                          <a:ea typeface="+mn-ea"/>
                          <a:cs typeface="+mn-cs"/>
                        </a:rPr>
                        <a:t>Tampers with or destroys any material evidence or document</a:t>
                      </a:r>
                      <a:endParaRPr lang="en-IN" sz="1500" b="1" dirty="0">
                        <a:solidFill>
                          <a:srgbClr val="001F60"/>
                        </a:solidFill>
                        <a:latin typeface="+mj-lt"/>
                        <a:cs typeface="Tahoma"/>
                      </a:endParaRPr>
                    </a:p>
                  </a:txBody>
                  <a:tcPr marL="0" marR="0" marT="106680" marB="0">
                    <a:lnL w="19050">
                      <a:solidFill>
                        <a:srgbClr val="CFD8DB"/>
                      </a:solidFill>
                      <a:prstDash val="solid"/>
                    </a:lnL>
                    <a:lnR w="19050">
                      <a:solidFill>
                        <a:srgbClr val="CFD8DB"/>
                      </a:solidFill>
                      <a:prstDash val="solid"/>
                    </a:lnR>
                    <a:lnT w="19050">
                      <a:solidFill>
                        <a:srgbClr val="CFD8DB"/>
                      </a:solidFill>
                      <a:prstDash val="solid"/>
                    </a:lnT>
                    <a:lnB w="19050" cap="flat" cmpd="sng" algn="ctr">
                      <a:solidFill>
                        <a:srgbClr val="CFD8DB"/>
                      </a:solidFill>
                      <a:prstDash val="solid"/>
                      <a:round/>
                      <a:headEnd type="none" w="med" len="med"/>
                      <a:tailEnd type="none" w="med" len="med"/>
                    </a:lnB>
                  </a:tcPr>
                </a:tc>
                <a:extLst>
                  <a:ext uri="{0D108BD9-81ED-4DB2-BD59-A6C34878D82A}">
                    <a16:rowId xmlns:a16="http://schemas.microsoft.com/office/drawing/2014/main" val="10001"/>
                  </a:ext>
                </a:extLst>
              </a:tr>
              <a:tr h="811361">
                <a:tc>
                  <a:txBody>
                    <a:bodyPr/>
                    <a:lstStyle/>
                    <a:p>
                      <a:pPr marL="100330" algn="ctr">
                        <a:lnSpc>
                          <a:spcPct val="100000"/>
                        </a:lnSpc>
                        <a:spcBef>
                          <a:spcPts val="840"/>
                        </a:spcBef>
                      </a:pPr>
                      <a:r>
                        <a:rPr lang="en-US" sz="1500" b="0" i="0" kern="1200" dirty="0">
                          <a:solidFill>
                            <a:schemeClr val="tx1"/>
                          </a:solidFill>
                          <a:effectLst/>
                          <a:latin typeface="+mj-lt"/>
                          <a:ea typeface="+mn-ea"/>
                          <a:cs typeface="+mn-cs"/>
                        </a:rPr>
                        <a:t>Disposes off or tampers with any goods that have been detained, seized or attached.</a:t>
                      </a:r>
                      <a:endParaRPr lang="en-US" sz="1500" b="1" dirty="0">
                        <a:latin typeface="+mj-lt"/>
                        <a:ea typeface="Tahoma" panose="020B0604030504040204" pitchFamily="34" charset="0"/>
                        <a:cs typeface="Tahoma" panose="020B0604030504040204" pitchFamily="34" charset="0"/>
                      </a:endParaRPr>
                    </a:p>
                  </a:txBody>
                  <a:tcPr marL="0" marR="0" marT="106680" marB="0">
                    <a:lnL w="19050">
                      <a:solidFill>
                        <a:srgbClr val="CFD8DB"/>
                      </a:solidFill>
                      <a:prstDash val="solid"/>
                    </a:lnL>
                    <a:lnR w="19050">
                      <a:solidFill>
                        <a:srgbClr val="CFD8DB"/>
                      </a:solidFill>
                      <a:prstDash val="solid"/>
                    </a:lnR>
                    <a:lnT w="19050">
                      <a:solidFill>
                        <a:srgbClr val="CFD8DB"/>
                      </a:solidFill>
                      <a:prstDash val="solid"/>
                    </a:lnT>
                    <a:lnB w="19050" cap="flat" cmpd="sng" algn="ctr">
                      <a:solidFill>
                        <a:srgbClr val="CFD8DB"/>
                      </a:solidFill>
                      <a:prstDash val="solid"/>
                      <a:round/>
                      <a:headEnd type="none" w="med" len="med"/>
                      <a:tailEnd type="none" w="med" len="med"/>
                    </a:lnB>
                  </a:tcPr>
                </a:tc>
                <a:extLst>
                  <a:ext uri="{0D108BD9-81ED-4DB2-BD59-A6C34878D82A}">
                    <a16:rowId xmlns:a16="http://schemas.microsoft.com/office/drawing/2014/main" val="1460991016"/>
                  </a:ext>
                </a:extLst>
              </a:tr>
            </a:tbl>
          </a:graphicData>
        </a:graphic>
      </p:graphicFrame>
      <p:sp>
        <p:nvSpPr>
          <p:cNvPr id="11" name="Arrow: Down 10">
            <a:extLst>
              <a:ext uri="{FF2B5EF4-FFF2-40B4-BE49-F238E27FC236}">
                <a16:creationId xmlns:a16="http://schemas.microsoft.com/office/drawing/2014/main" id="{C6246663-6E7E-3BB4-B38F-BCC7CB7B55D2}"/>
              </a:ext>
            </a:extLst>
          </p:cNvPr>
          <p:cNvSpPr/>
          <p:nvPr/>
        </p:nvSpPr>
        <p:spPr>
          <a:xfrm>
            <a:off x="5619402" y="4050938"/>
            <a:ext cx="422694" cy="622852"/>
          </a:xfrm>
          <a:prstGeom prst="down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2" name="TextBox 11">
            <a:extLst>
              <a:ext uri="{FF2B5EF4-FFF2-40B4-BE49-F238E27FC236}">
                <a16:creationId xmlns:a16="http://schemas.microsoft.com/office/drawing/2014/main" id="{4292A54F-A2BF-4ED0-EEFA-B647FA5E1531}"/>
              </a:ext>
            </a:extLst>
          </p:cNvPr>
          <p:cNvSpPr txBox="1"/>
          <p:nvPr/>
        </p:nvSpPr>
        <p:spPr>
          <a:xfrm>
            <a:off x="4796873" y="4673790"/>
            <a:ext cx="2067753" cy="400110"/>
          </a:xfrm>
          <a:prstGeom prst="rect">
            <a:avLst/>
          </a:prstGeom>
          <a:noFill/>
        </p:spPr>
        <p:txBody>
          <a:bodyPr wrap="square" rtlCol="0">
            <a:spAutoFit/>
          </a:bodyPr>
          <a:lstStyle/>
          <a:p>
            <a:pPr algn="ctr"/>
            <a:r>
              <a:rPr lang="en-IN" sz="2000" b="1" dirty="0">
                <a:solidFill>
                  <a:srgbClr val="FF0000"/>
                </a:solidFill>
                <a:latin typeface="+mj-lt"/>
                <a:ea typeface="Tahoma" panose="020B0604030504040204" pitchFamily="34" charset="0"/>
                <a:cs typeface="Tahoma" panose="020B0604030504040204" pitchFamily="34" charset="0"/>
              </a:rPr>
              <a:t>PENALTY</a:t>
            </a:r>
          </a:p>
        </p:txBody>
      </p:sp>
      <p:sp>
        <p:nvSpPr>
          <p:cNvPr id="13" name="TextBox 12">
            <a:extLst>
              <a:ext uri="{FF2B5EF4-FFF2-40B4-BE49-F238E27FC236}">
                <a16:creationId xmlns:a16="http://schemas.microsoft.com/office/drawing/2014/main" id="{AF73D703-B5A8-D273-E6D7-BDE75D17E7AE}"/>
              </a:ext>
            </a:extLst>
          </p:cNvPr>
          <p:cNvSpPr txBox="1"/>
          <p:nvPr/>
        </p:nvSpPr>
        <p:spPr>
          <a:xfrm>
            <a:off x="1280339" y="5348516"/>
            <a:ext cx="9773093" cy="784830"/>
          </a:xfrm>
          <a:prstGeom prst="rect">
            <a:avLst/>
          </a:prstGeom>
          <a:noFill/>
        </p:spPr>
        <p:txBody>
          <a:bodyPr wrap="square" rtlCol="0">
            <a:spAutoFit/>
          </a:bodyPr>
          <a:lstStyle/>
          <a:p>
            <a:pPr marL="342900" indent="-342900">
              <a:buAutoNum type="arabicPeriod"/>
            </a:pPr>
            <a:r>
              <a:rPr lang="en-IN" sz="1500" dirty="0"/>
              <a:t>Rs 10,000</a:t>
            </a:r>
          </a:p>
          <a:p>
            <a:pPr marL="342900" indent="-342900">
              <a:buAutoNum type="arabicPeriod"/>
            </a:pPr>
            <a:r>
              <a:rPr lang="en-IN" sz="1500" dirty="0"/>
              <a:t>Any amount equivalent to the following: (</a:t>
            </a:r>
            <a:r>
              <a:rPr lang="en-IN" sz="1500" dirty="0" err="1"/>
              <a:t>i</a:t>
            </a:r>
            <a:r>
              <a:rPr lang="en-IN" sz="1500" dirty="0"/>
              <a:t>) Tax evaded (ii) Tax not deducted u/s 51 or 52 (iii) ITC availed or passed or distributed irregularly (iv) Refund claimed fraudulently </a:t>
            </a:r>
          </a:p>
        </p:txBody>
      </p:sp>
      <p:sp>
        <p:nvSpPr>
          <p:cNvPr id="7" name="Rectangle 6">
            <a:extLst>
              <a:ext uri="{FF2B5EF4-FFF2-40B4-BE49-F238E27FC236}">
                <a16:creationId xmlns:a16="http://schemas.microsoft.com/office/drawing/2014/main" id="{7E50C6AF-C293-D540-47A0-29B82CE66523}"/>
              </a:ext>
            </a:extLst>
          </p:cNvPr>
          <p:cNvSpPr/>
          <p:nvPr/>
        </p:nvSpPr>
        <p:spPr>
          <a:xfrm>
            <a:off x="4796873" y="1176691"/>
            <a:ext cx="1651895" cy="5835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900"/>
          </a:p>
        </p:txBody>
      </p:sp>
    </p:spTree>
    <p:extLst>
      <p:ext uri="{BB962C8B-B14F-4D97-AF65-F5344CB8AC3E}">
        <p14:creationId xmlns:p14="http://schemas.microsoft.com/office/powerpoint/2010/main" val="39556050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D7513C6-CEFE-DABB-3555-6425ED8498F4}"/>
              </a:ext>
            </a:extLst>
          </p:cNvPr>
          <p:cNvSpPr/>
          <p:nvPr/>
        </p:nvSpPr>
        <p:spPr>
          <a:xfrm rot="10800000" flipV="1">
            <a:off x="4796873" y="0"/>
            <a:ext cx="7395127" cy="6858000"/>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400" u="sng" dirty="0">
              <a:solidFill>
                <a:schemeClr val="tx1"/>
              </a:solidFill>
              <a:latin typeface="Century Gothic" panose="020B0502020202020204" pitchFamily="34" charset="0"/>
            </a:endParaRPr>
          </a:p>
        </p:txBody>
      </p:sp>
      <p:sp>
        <p:nvSpPr>
          <p:cNvPr id="3" name="Flowchart: Connector 2">
            <a:extLst>
              <a:ext uri="{FF2B5EF4-FFF2-40B4-BE49-F238E27FC236}">
                <a16:creationId xmlns:a16="http://schemas.microsoft.com/office/drawing/2014/main" id="{1ECB214E-A78C-FF7C-2B3D-95A919E7B5C7}"/>
              </a:ext>
            </a:extLst>
          </p:cNvPr>
          <p:cNvSpPr/>
          <p:nvPr/>
        </p:nvSpPr>
        <p:spPr>
          <a:xfrm>
            <a:off x="2418907" y="1"/>
            <a:ext cx="7070651" cy="6857999"/>
          </a:xfrm>
          <a:prstGeom prst="flowChartConnector">
            <a:avLst/>
          </a:prstGeom>
          <a:blipFill dpi="0" rotWithShape="1">
            <a:blip r:embed="rId2">
              <a:alphaModFix amt="20000"/>
              <a:extLst>
                <a:ext uri="{28A0092B-C50C-407E-A947-70E740481C1C}">
                  <a14:useLocalDpi xmlns:a14="http://schemas.microsoft.com/office/drawing/2010/main" val="0"/>
                </a:ext>
              </a:extLst>
            </a:blip>
            <a:srcRect/>
            <a:stretch>
              <a:fillRect/>
            </a:stretch>
          </a:blipFill>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4" name="Title 1">
            <a:extLst>
              <a:ext uri="{FF2B5EF4-FFF2-40B4-BE49-F238E27FC236}">
                <a16:creationId xmlns:a16="http://schemas.microsoft.com/office/drawing/2014/main" id="{6434D0FB-BB2C-673A-FCFC-E1C10FA3C2C6}"/>
              </a:ext>
            </a:extLst>
          </p:cNvPr>
          <p:cNvSpPr txBox="1">
            <a:spLocks/>
          </p:cNvSpPr>
          <p:nvPr/>
        </p:nvSpPr>
        <p:spPr>
          <a:xfrm>
            <a:off x="1958741" y="0"/>
            <a:ext cx="9133329" cy="147430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400" b="1" dirty="0">
                <a:solidFill>
                  <a:schemeClr val="tx2"/>
                </a:solidFill>
                <a:latin typeface="Century Gothic" panose="020B0502020202020204" pitchFamily="34" charset="0"/>
                <a:ea typeface="Lato Heavy" charset="0"/>
                <a:cs typeface="Poppins" pitchFamily="2" charset="77"/>
              </a:rPr>
              <a:t>SECTION 122: Penalty for certain offences</a:t>
            </a:r>
          </a:p>
        </p:txBody>
      </p:sp>
      <p:sp>
        <p:nvSpPr>
          <p:cNvPr id="8" name="TextBox 7">
            <a:extLst>
              <a:ext uri="{FF2B5EF4-FFF2-40B4-BE49-F238E27FC236}">
                <a16:creationId xmlns:a16="http://schemas.microsoft.com/office/drawing/2014/main" id="{D896C1A0-AE3D-C92C-12B7-23F5202D02A1}"/>
              </a:ext>
            </a:extLst>
          </p:cNvPr>
          <p:cNvSpPr txBox="1"/>
          <p:nvPr/>
        </p:nvSpPr>
        <p:spPr>
          <a:xfrm>
            <a:off x="1110563" y="1964147"/>
            <a:ext cx="10220046" cy="1785104"/>
          </a:xfrm>
          <a:prstGeom prst="rect">
            <a:avLst/>
          </a:prstGeom>
          <a:noFill/>
        </p:spPr>
        <p:txBody>
          <a:bodyPr wrap="square">
            <a:spAutoFit/>
          </a:bodyPr>
          <a:lstStyle/>
          <a:p>
            <a:pPr marL="0" indent="0" algn="just">
              <a:buNone/>
            </a:pPr>
            <a:r>
              <a:rPr lang="en-US" sz="1500" dirty="0">
                <a:solidFill>
                  <a:schemeClr val="tx1"/>
                </a:solidFill>
                <a:latin typeface="+mj-lt"/>
              </a:rPr>
              <a:t>A new Section 122(1A) has been inserted to tap those persons, who retain the benefit of specified transaction, which is conducted at their instance. It reads as under:</a:t>
            </a:r>
          </a:p>
          <a:p>
            <a:pPr marL="0" indent="0" algn="just">
              <a:buNone/>
            </a:pPr>
            <a:endParaRPr lang="en-US" sz="1500" dirty="0">
              <a:solidFill>
                <a:schemeClr val="tx1"/>
              </a:solidFill>
              <a:latin typeface="+mj-lt"/>
            </a:endParaRPr>
          </a:p>
          <a:p>
            <a:pPr marL="0" indent="0" algn="just">
              <a:buNone/>
            </a:pPr>
            <a:r>
              <a:rPr lang="en-US" sz="1500" b="1" i="1" dirty="0">
                <a:solidFill>
                  <a:schemeClr val="tx2"/>
                </a:solidFill>
                <a:latin typeface="+mj-lt"/>
              </a:rPr>
              <a:t>(1A) Any person who retains the benefit of a transaction covered under clauses (</a:t>
            </a:r>
            <a:r>
              <a:rPr lang="en-US" sz="1500" b="1" i="1" dirty="0" err="1">
                <a:solidFill>
                  <a:schemeClr val="tx2"/>
                </a:solidFill>
                <a:latin typeface="+mj-lt"/>
              </a:rPr>
              <a:t>i</a:t>
            </a:r>
            <a:r>
              <a:rPr lang="en-US" sz="1500" b="1" i="1" dirty="0">
                <a:solidFill>
                  <a:schemeClr val="tx2"/>
                </a:solidFill>
                <a:latin typeface="+mj-lt"/>
              </a:rPr>
              <a:t>), (ii), (vii) or clause (ix) of sub-section (1) and at whose instance such transaction is conducted</a:t>
            </a:r>
            <a:r>
              <a:rPr lang="en-US" sz="1500" b="1" i="1" dirty="0">
                <a:solidFill>
                  <a:schemeClr val="tx1"/>
                </a:solidFill>
                <a:latin typeface="+mj-lt"/>
              </a:rPr>
              <a:t>, </a:t>
            </a:r>
            <a:r>
              <a:rPr lang="en-US" sz="1500" i="1" dirty="0">
                <a:solidFill>
                  <a:schemeClr val="tx1"/>
                </a:solidFill>
                <a:latin typeface="+mj-lt"/>
              </a:rPr>
              <a:t>shall be liable to a penalty of an amount equivalent to the tax evaded or input tax credit availed of or passed on.</a:t>
            </a:r>
          </a:p>
          <a:p>
            <a:pPr marL="0" indent="0" algn="just">
              <a:buNone/>
            </a:pPr>
            <a:endParaRPr lang="en-US" sz="2000" i="1" dirty="0">
              <a:solidFill>
                <a:schemeClr val="tx1"/>
              </a:solidFill>
              <a:latin typeface="+mj-lt"/>
            </a:endParaRPr>
          </a:p>
        </p:txBody>
      </p:sp>
      <p:sp>
        <p:nvSpPr>
          <p:cNvPr id="10" name="TextBox 9">
            <a:extLst>
              <a:ext uri="{FF2B5EF4-FFF2-40B4-BE49-F238E27FC236}">
                <a16:creationId xmlns:a16="http://schemas.microsoft.com/office/drawing/2014/main" id="{E7BBED2C-EBDA-A81A-2C5F-07F5C0FAA532}"/>
              </a:ext>
            </a:extLst>
          </p:cNvPr>
          <p:cNvSpPr txBox="1"/>
          <p:nvPr/>
        </p:nvSpPr>
        <p:spPr>
          <a:xfrm>
            <a:off x="1110563" y="4872842"/>
            <a:ext cx="9981507" cy="923330"/>
          </a:xfrm>
          <a:prstGeom prst="rect">
            <a:avLst/>
          </a:prstGeom>
          <a:noFill/>
        </p:spPr>
        <p:txBody>
          <a:bodyPr wrap="square">
            <a:spAutoFit/>
          </a:bodyPr>
          <a:lstStyle/>
          <a:p>
            <a:pPr marL="0" indent="0" algn="just">
              <a:buNone/>
            </a:pPr>
            <a:r>
              <a:rPr lang="en-US" b="1" i="1" dirty="0">
                <a:solidFill>
                  <a:srgbClr val="FF0000"/>
                </a:solidFill>
                <a:latin typeface="+mj-lt"/>
              </a:rPr>
              <a:t>It is also important to note that a parallel provision has also been introduced vide Section 271AAD in the Income Tax Act, 1961 for imposition of penalty equivalent to aggregate amount of a false entry made in the books of accounts or an omission of any entry relevant for computation of total income of such person.</a:t>
            </a:r>
          </a:p>
        </p:txBody>
      </p:sp>
      <p:sp>
        <p:nvSpPr>
          <p:cNvPr id="5" name="Rectangle 4">
            <a:extLst>
              <a:ext uri="{FF2B5EF4-FFF2-40B4-BE49-F238E27FC236}">
                <a16:creationId xmlns:a16="http://schemas.microsoft.com/office/drawing/2014/main" id="{1DF0E7BF-EFC1-97AB-91A4-F979CE36F8EF}"/>
              </a:ext>
            </a:extLst>
          </p:cNvPr>
          <p:cNvSpPr/>
          <p:nvPr/>
        </p:nvSpPr>
        <p:spPr>
          <a:xfrm>
            <a:off x="4796873" y="1176691"/>
            <a:ext cx="1651895" cy="5835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900"/>
          </a:p>
        </p:txBody>
      </p:sp>
    </p:spTree>
    <p:extLst>
      <p:ext uri="{BB962C8B-B14F-4D97-AF65-F5344CB8AC3E}">
        <p14:creationId xmlns:p14="http://schemas.microsoft.com/office/powerpoint/2010/main" val="26929511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D7513C6-CEFE-DABB-3555-6425ED8498F4}"/>
              </a:ext>
            </a:extLst>
          </p:cNvPr>
          <p:cNvSpPr/>
          <p:nvPr/>
        </p:nvSpPr>
        <p:spPr>
          <a:xfrm rot="10800000" flipV="1">
            <a:off x="4796873" y="0"/>
            <a:ext cx="7395127" cy="6858000"/>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400" u="sng" dirty="0">
              <a:solidFill>
                <a:schemeClr val="tx1"/>
              </a:solidFill>
              <a:latin typeface="Century Gothic" panose="020B0502020202020204" pitchFamily="34" charset="0"/>
            </a:endParaRPr>
          </a:p>
        </p:txBody>
      </p:sp>
      <p:sp>
        <p:nvSpPr>
          <p:cNvPr id="3" name="Flowchart: Connector 2">
            <a:extLst>
              <a:ext uri="{FF2B5EF4-FFF2-40B4-BE49-F238E27FC236}">
                <a16:creationId xmlns:a16="http://schemas.microsoft.com/office/drawing/2014/main" id="{836DD346-8AF7-A935-D572-831AA806D5BD}"/>
              </a:ext>
            </a:extLst>
          </p:cNvPr>
          <p:cNvSpPr/>
          <p:nvPr/>
        </p:nvSpPr>
        <p:spPr>
          <a:xfrm>
            <a:off x="2418907" y="1"/>
            <a:ext cx="7070651" cy="6857999"/>
          </a:xfrm>
          <a:prstGeom prst="flowChartConnector">
            <a:avLst/>
          </a:prstGeom>
          <a:blipFill dpi="0" rotWithShape="1">
            <a:blip r:embed="rId2">
              <a:alphaModFix amt="20000"/>
              <a:extLst>
                <a:ext uri="{28A0092B-C50C-407E-A947-70E740481C1C}">
                  <a14:useLocalDpi xmlns:a14="http://schemas.microsoft.com/office/drawing/2010/main" val="0"/>
                </a:ext>
              </a:extLst>
            </a:blip>
            <a:srcRect/>
            <a:stretch>
              <a:fillRect/>
            </a:stretch>
          </a:blipFill>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graphicFrame>
        <p:nvGraphicFramePr>
          <p:cNvPr id="4" name="object 3">
            <a:extLst>
              <a:ext uri="{FF2B5EF4-FFF2-40B4-BE49-F238E27FC236}">
                <a16:creationId xmlns:a16="http://schemas.microsoft.com/office/drawing/2014/main" id="{06B02885-5364-5FEF-7A8E-47A228B5F8FD}"/>
              </a:ext>
            </a:extLst>
          </p:cNvPr>
          <p:cNvGraphicFramePr>
            <a:graphicFrameLocks noGrp="1"/>
          </p:cNvGraphicFramePr>
          <p:nvPr>
            <p:extLst>
              <p:ext uri="{D42A27DB-BD31-4B8C-83A1-F6EECF244321}">
                <p14:modId xmlns:p14="http://schemas.microsoft.com/office/powerpoint/2010/main" val="4122549314"/>
              </p:ext>
            </p:extLst>
          </p:nvPr>
        </p:nvGraphicFramePr>
        <p:xfrm>
          <a:off x="1179413" y="1564011"/>
          <a:ext cx="10460820" cy="4826542"/>
        </p:xfrm>
        <a:graphic>
          <a:graphicData uri="http://schemas.openxmlformats.org/drawingml/2006/table">
            <a:tbl>
              <a:tblPr firstRow="1" bandRow="1">
                <a:tableStyleId>{2D5ABB26-0587-4C30-8999-92F81FD0307C}</a:tableStyleId>
              </a:tblPr>
              <a:tblGrid>
                <a:gridCol w="906003">
                  <a:extLst>
                    <a:ext uri="{9D8B030D-6E8A-4147-A177-3AD203B41FA5}">
                      <a16:colId xmlns:a16="http://schemas.microsoft.com/office/drawing/2014/main" val="20000"/>
                    </a:ext>
                  </a:extLst>
                </a:gridCol>
                <a:gridCol w="2955004">
                  <a:extLst>
                    <a:ext uri="{9D8B030D-6E8A-4147-A177-3AD203B41FA5}">
                      <a16:colId xmlns:a16="http://schemas.microsoft.com/office/drawing/2014/main" val="20001"/>
                    </a:ext>
                  </a:extLst>
                </a:gridCol>
                <a:gridCol w="4360196">
                  <a:extLst>
                    <a:ext uri="{9D8B030D-6E8A-4147-A177-3AD203B41FA5}">
                      <a16:colId xmlns:a16="http://schemas.microsoft.com/office/drawing/2014/main" val="20002"/>
                    </a:ext>
                  </a:extLst>
                </a:gridCol>
                <a:gridCol w="2239617">
                  <a:extLst>
                    <a:ext uri="{9D8B030D-6E8A-4147-A177-3AD203B41FA5}">
                      <a16:colId xmlns:a16="http://schemas.microsoft.com/office/drawing/2014/main" val="20003"/>
                    </a:ext>
                  </a:extLst>
                </a:gridCol>
              </a:tblGrid>
              <a:tr h="519771">
                <a:tc>
                  <a:txBody>
                    <a:bodyPr/>
                    <a:lstStyle/>
                    <a:p>
                      <a:pPr marL="2540" algn="ctr">
                        <a:lnSpc>
                          <a:spcPct val="100000"/>
                        </a:lnSpc>
                        <a:spcBef>
                          <a:spcPts val="465"/>
                        </a:spcBef>
                      </a:pPr>
                      <a:r>
                        <a:rPr lang="en-IN" sz="1800" b="1" spc="-65" dirty="0">
                          <a:solidFill>
                            <a:srgbClr val="001F60"/>
                          </a:solidFill>
                          <a:latin typeface="Tahoma"/>
                          <a:cs typeface="Tahoma"/>
                        </a:rPr>
                        <a:t>Section</a:t>
                      </a:r>
                      <a:endParaRPr sz="1800" dirty="0">
                        <a:latin typeface="Tahoma"/>
                        <a:cs typeface="Tahoma"/>
                      </a:endParaRPr>
                    </a:p>
                  </a:txBody>
                  <a:tcPr marL="0" marR="0" marT="59055" marB="0">
                    <a:lnL w="19050">
                      <a:solidFill>
                        <a:srgbClr val="CFD8DB"/>
                      </a:solidFill>
                      <a:prstDash val="solid"/>
                    </a:lnL>
                    <a:lnR w="19050">
                      <a:solidFill>
                        <a:srgbClr val="CFD8DB"/>
                      </a:solidFill>
                      <a:prstDash val="solid"/>
                    </a:lnR>
                    <a:lnT w="19050">
                      <a:solidFill>
                        <a:srgbClr val="CFD8DB"/>
                      </a:solidFill>
                      <a:prstDash val="solid"/>
                    </a:lnT>
                    <a:lnB w="19050">
                      <a:solidFill>
                        <a:srgbClr val="CFD8DB"/>
                      </a:solidFill>
                      <a:prstDash val="solid"/>
                    </a:lnB>
                  </a:tcPr>
                </a:tc>
                <a:tc>
                  <a:txBody>
                    <a:bodyPr/>
                    <a:lstStyle/>
                    <a:p>
                      <a:pPr algn="ctr">
                        <a:lnSpc>
                          <a:spcPct val="100000"/>
                        </a:lnSpc>
                        <a:spcBef>
                          <a:spcPts val="465"/>
                        </a:spcBef>
                      </a:pPr>
                      <a:r>
                        <a:rPr lang="en-IN" sz="1800" b="1" spc="-10" dirty="0">
                          <a:solidFill>
                            <a:srgbClr val="001F60"/>
                          </a:solidFill>
                          <a:latin typeface="Tahoma"/>
                          <a:cs typeface="Tahoma"/>
                        </a:rPr>
                        <a:t>Offence involving</a:t>
                      </a:r>
                      <a:endParaRPr sz="1800" dirty="0">
                        <a:latin typeface="Tahoma"/>
                        <a:cs typeface="Tahoma"/>
                      </a:endParaRPr>
                    </a:p>
                  </a:txBody>
                  <a:tcPr marL="0" marR="0" marT="59055" marB="0">
                    <a:lnL w="19050">
                      <a:solidFill>
                        <a:srgbClr val="CFD8DB"/>
                      </a:solidFill>
                      <a:prstDash val="solid"/>
                    </a:lnL>
                    <a:lnR w="19050">
                      <a:solidFill>
                        <a:srgbClr val="CFD8DB"/>
                      </a:solidFill>
                      <a:prstDash val="solid"/>
                    </a:lnR>
                    <a:lnT w="19050">
                      <a:solidFill>
                        <a:srgbClr val="CFD8DB"/>
                      </a:solidFill>
                      <a:prstDash val="solid"/>
                    </a:lnT>
                    <a:lnB w="19050">
                      <a:solidFill>
                        <a:srgbClr val="CFD8DB"/>
                      </a:solidFill>
                      <a:prstDash val="solid"/>
                    </a:lnB>
                  </a:tcPr>
                </a:tc>
                <a:tc>
                  <a:txBody>
                    <a:bodyPr/>
                    <a:lstStyle/>
                    <a:p>
                      <a:pPr marL="213360" algn="ctr">
                        <a:lnSpc>
                          <a:spcPct val="100000"/>
                        </a:lnSpc>
                        <a:spcBef>
                          <a:spcPts val="465"/>
                        </a:spcBef>
                      </a:pPr>
                      <a:r>
                        <a:rPr lang="en-IN" sz="1800" b="1" spc="-10" dirty="0">
                          <a:solidFill>
                            <a:srgbClr val="001F60"/>
                          </a:solidFill>
                          <a:latin typeface="Tahoma"/>
                          <a:cs typeface="Tahoma"/>
                        </a:rPr>
                        <a:t>Situation</a:t>
                      </a:r>
                      <a:endParaRPr sz="1800" dirty="0">
                        <a:latin typeface="Tahoma"/>
                        <a:cs typeface="Tahoma"/>
                      </a:endParaRPr>
                    </a:p>
                  </a:txBody>
                  <a:tcPr marL="0" marR="0" marT="59055" marB="0">
                    <a:lnL w="19050">
                      <a:solidFill>
                        <a:srgbClr val="CFD8DB"/>
                      </a:solidFill>
                      <a:prstDash val="solid"/>
                    </a:lnL>
                    <a:lnR w="19050">
                      <a:solidFill>
                        <a:srgbClr val="CFD8DB"/>
                      </a:solidFill>
                      <a:prstDash val="solid"/>
                    </a:lnR>
                    <a:lnT w="19050">
                      <a:solidFill>
                        <a:srgbClr val="CFD8DB"/>
                      </a:solidFill>
                      <a:prstDash val="solid"/>
                    </a:lnT>
                    <a:lnB w="19050">
                      <a:solidFill>
                        <a:srgbClr val="CFD8DB"/>
                      </a:solidFill>
                      <a:prstDash val="solid"/>
                    </a:lnB>
                  </a:tcPr>
                </a:tc>
                <a:tc>
                  <a:txBody>
                    <a:bodyPr/>
                    <a:lstStyle/>
                    <a:p>
                      <a:pPr marL="320040">
                        <a:lnSpc>
                          <a:spcPct val="100000"/>
                        </a:lnSpc>
                        <a:spcBef>
                          <a:spcPts val="465"/>
                        </a:spcBef>
                      </a:pPr>
                      <a:r>
                        <a:rPr lang="en-IN" sz="1800" b="1" spc="-5" dirty="0">
                          <a:solidFill>
                            <a:srgbClr val="001F60"/>
                          </a:solidFill>
                          <a:latin typeface="Tahoma"/>
                          <a:cs typeface="Tahoma"/>
                        </a:rPr>
                        <a:t>Penalty</a:t>
                      </a:r>
                      <a:endParaRPr sz="1800" dirty="0">
                        <a:latin typeface="Tahoma"/>
                        <a:cs typeface="Tahoma"/>
                      </a:endParaRPr>
                    </a:p>
                  </a:txBody>
                  <a:tcPr marL="0" marR="0" marT="59055" marB="0">
                    <a:lnL w="19050">
                      <a:solidFill>
                        <a:srgbClr val="CFD8DB"/>
                      </a:solidFill>
                      <a:prstDash val="solid"/>
                    </a:lnL>
                    <a:lnR w="19050">
                      <a:solidFill>
                        <a:srgbClr val="CFD8DB"/>
                      </a:solidFill>
                      <a:prstDash val="solid"/>
                    </a:lnR>
                    <a:lnT w="19050">
                      <a:solidFill>
                        <a:srgbClr val="CFD8DB"/>
                      </a:solidFill>
                      <a:prstDash val="solid"/>
                    </a:lnT>
                    <a:lnB w="19050">
                      <a:solidFill>
                        <a:srgbClr val="CFD8DB"/>
                      </a:solidFill>
                      <a:prstDash val="solid"/>
                    </a:lnB>
                  </a:tcPr>
                </a:tc>
                <a:extLst>
                  <a:ext uri="{0D108BD9-81ED-4DB2-BD59-A6C34878D82A}">
                    <a16:rowId xmlns:a16="http://schemas.microsoft.com/office/drawing/2014/main" val="10000"/>
                  </a:ext>
                </a:extLst>
              </a:tr>
              <a:tr h="657356">
                <a:tc>
                  <a:txBody>
                    <a:bodyPr/>
                    <a:lstStyle/>
                    <a:p>
                      <a:pPr marL="1905" algn="ctr">
                        <a:lnSpc>
                          <a:spcPct val="100000"/>
                        </a:lnSpc>
                        <a:spcBef>
                          <a:spcPts val="840"/>
                        </a:spcBef>
                      </a:pPr>
                      <a:r>
                        <a:rPr lang="en-IN" sz="1500" b="1" dirty="0">
                          <a:solidFill>
                            <a:srgbClr val="001F60"/>
                          </a:solidFill>
                          <a:latin typeface="Tahoma"/>
                          <a:cs typeface="Tahoma"/>
                        </a:rPr>
                        <a:t>123</a:t>
                      </a:r>
                      <a:endParaRPr sz="1500" dirty="0">
                        <a:latin typeface="Tahoma"/>
                        <a:cs typeface="Tahoma"/>
                      </a:endParaRPr>
                    </a:p>
                  </a:txBody>
                  <a:tcPr marL="0" marR="0" marT="106680" marB="0">
                    <a:lnL w="19050">
                      <a:solidFill>
                        <a:srgbClr val="CFD8DB"/>
                      </a:solidFill>
                      <a:prstDash val="solid"/>
                    </a:lnL>
                    <a:lnR w="19050">
                      <a:solidFill>
                        <a:srgbClr val="CFD8DB"/>
                      </a:solidFill>
                      <a:prstDash val="solid"/>
                    </a:lnR>
                    <a:lnT w="19050">
                      <a:solidFill>
                        <a:srgbClr val="CFD8DB"/>
                      </a:solidFill>
                      <a:prstDash val="solid"/>
                    </a:lnT>
                    <a:lnB w="19050">
                      <a:solidFill>
                        <a:srgbClr val="CFD8DB"/>
                      </a:solidFill>
                      <a:prstDash val="solid"/>
                    </a:lnB>
                  </a:tcPr>
                </a:tc>
                <a:tc>
                  <a:txBody>
                    <a:bodyPr/>
                    <a:lstStyle/>
                    <a:p>
                      <a:pPr marL="100330" algn="ctr">
                        <a:lnSpc>
                          <a:spcPct val="100000"/>
                        </a:lnSpc>
                        <a:spcBef>
                          <a:spcPts val="840"/>
                        </a:spcBef>
                      </a:pPr>
                      <a:r>
                        <a:rPr lang="en-IN" sz="1500" b="0" dirty="0">
                          <a:solidFill>
                            <a:srgbClr val="FF0000"/>
                          </a:solidFill>
                          <a:latin typeface="+mj-lt"/>
                          <a:ea typeface="Tahoma" panose="020B0604030504040204" pitchFamily="34" charset="0"/>
                          <a:cs typeface="Tahoma" panose="020B0604030504040204" pitchFamily="34" charset="0"/>
                        </a:rPr>
                        <a:t>Penalty for Failure to furnish information</a:t>
                      </a:r>
                      <a:endParaRPr sz="1500" b="0" dirty="0">
                        <a:solidFill>
                          <a:srgbClr val="FF0000"/>
                        </a:solidFill>
                        <a:latin typeface="+mj-lt"/>
                        <a:ea typeface="Tahoma" panose="020B0604030504040204" pitchFamily="34" charset="0"/>
                        <a:cs typeface="Tahoma" panose="020B0604030504040204" pitchFamily="34" charset="0"/>
                      </a:endParaRPr>
                    </a:p>
                  </a:txBody>
                  <a:tcPr marL="0" marR="0" marT="106680" marB="0">
                    <a:lnL w="19050">
                      <a:solidFill>
                        <a:srgbClr val="CFD8DB"/>
                      </a:solidFill>
                      <a:prstDash val="solid"/>
                    </a:lnL>
                    <a:lnR w="19050">
                      <a:solidFill>
                        <a:srgbClr val="CFD8DB"/>
                      </a:solidFill>
                      <a:prstDash val="solid"/>
                    </a:lnR>
                    <a:lnT w="19050">
                      <a:solidFill>
                        <a:srgbClr val="CFD8DB"/>
                      </a:solidFill>
                      <a:prstDash val="solid"/>
                    </a:lnT>
                    <a:lnB w="19050">
                      <a:solidFill>
                        <a:srgbClr val="CFD8DB"/>
                      </a:solidFill>
                      <a:prstDash val="solid"/>
                    </a:lnB>
                  </a:tcPr>
                </a:tc>
                <a:tc>
                  <a:txBody>
                    <a:bodyPr/>
                    <a:lstStyle/>
                    <a:p>
                      <a:pPr marL="102235" algn="ctr">
                        <a:lnSpc>
                          <a:spcPct val="100000"/>
                        </a:lnSpc>
                        <a:spcBef>
                          <a:spcPts val="840"/>
                        </a:spcBef>
                      </a:pPr>
                      <a:r>
                        <a:rPr lang="en-IN" sz="1500" dirty="0">
                          <a:latin typeface="+mj-lt"/>
                          <a:cs typeface="Tahoma"/>
                        </a:rPr>
                        <a:t>Failure to submit information return within 90 days from notice.</a:t>
                      </a:r>
                      <a:endParaRPr sz="1500" dirty="0">
                        <a:latin typeface="+mj-lt"/>
                        <a:cs typeface="Tahoma"/>
                      </a:endParaRPr>
                    </a:p>
                  </a:txBody>
                  <a:tcPr marL="0" marR="0" marT="106680" marB="0">
                    <a:lnL w="19050">
                      <a:solidFill>
                        <a:srgbClr val="CFD8DB"/>
                      </a:solidFill>
                      <a:prstDash val="solid"/>
                    </a:lnL>
                    <a:lnR w="19050">
                      <a:solidFill>
                        <a:srgbClr val="CFD8DB"/>
                      </a:solidFill>
                      <a:prstDash val="solid"/>
                    </a:lnR>
                    <a:lnT w="19050">
                      <a:solidFill>
                        <a:srgbClr val="CFD8DB"/>
                      </a:solidFill>
                      <a:prstDash val="solid"/>
                    </a:lnT>
                    <a:lnB w="19050">
                      <a:solidFill>
                        <a:srgbClr val="CFD8DB"/>
                      </a:solidFill>
                      <a:prstDash val="solid"/>
                    </a:lnB>
                  </a:tcPr>
                </a:tc>
                <a:tc>
                  <a:txBody>
                    <a:bodyPr/>
                    <a:lstStyle/>
                    <a:p>
                      <a:pPr marR="134620" algn="ctr">
                        <a:lnSpc>
                          <a:spcPct val="100000"/>
                        </a:lnSpc>
                        <a:spcBef>
                          <a:spcPts val="840"/>
                        </a:spcBef>
                      </a:pPr>
                      <a:r>
                        <a:rPr lang="en-IN" sz="1500" dirty="0">
                          <a:latin typeface="+mj-lt"/>
                          <a:cs typeface="Tahoma"/>
                        </a:rPr>
                        <a:t>Rs 100/ day subject to Max Rs 5000</a:t>
                      </a:r>
                      <a:endParaRPr sz="1500" dirty="0">
                        <a:latin typeface="+mj-lt"/>
                        <a:cs typeface="Tahoma"/>
                      </a:endParaRPr>
                    </a:p>
                  </a:txBody>
                  <a:tcPr marL="0" marR="0" marT="106680" marB="0">
                    <a:lnL w="19050">
                      <a:solidFill>
                        <a:srgbClr val="CFD8DB"/>
                      </a:solidFill>
                      <a:prstDash val="solid"/>
                    </a:lnL>
                    <a:lnR w="19050">
                      <a:solidFill>
                        <a:srgbClr val="CFD8DB"/>
                      </a:solidFill>
                      <a:prstDash val="solid"/>
                    </a:lnR>
                    <a:lnT w="19050">
                      <a:solidFill>
                        <a:srgbClr val="CFD8DB"/>
                      </a:solidFill>
                      <a:prstDash val="solid"/>
                    </a:lnT>
                    <a:lnB w="19050">
                      <a:solidFill>
                        <a:srgbClr val="CFD8DB"/>
                      </a:solidFill>
                      <a:prstDash val="solid"/>
                    </a:lnB>
                  </a:tcPr>
                </a:tc>
                <a:extLst>
                  <a:ext uri="{0D108BD9-81ED-4DB2-BD59-A6C34878D82A}">
                    <a16:rowId xmlns:a16="http://schemas.microsoft.com/office/drawing/2014/main" val="10001"/>
                  </a:ext>
                </a:extLst>
              </a:tr>
              <a:tr h="1300693">
                <a:tc>
                  <a:txBody>
                    <a:bodyPr/>
                    <a:lstStyle/>
                    <a:p>
                      <a:pPr marL="1905" algn="ctr">
                        <a:lnSpc>
                          <a:spcPct val="100000"/>
                        </a:lnSpc>
                        <a:spcBef>
                          <a:spcPts val="885"/>
                        </a:spcBef>
                      </a:pPr>
                      <a:r>
                        <a:rPr lang="en-IN" sz="1500" b="1" dirty="0">
                          <a:solidFill>
                            <a:srgbClr val="001F60"/>
                          </a:solidFill>
                          <a:latin typeface="Tahoma"/>
                          <a:cs typeface="Tahoma"/>
                        </a:rPr>
                        <a:t>124</a:t>
                      </a:r>
                      <a:endParaRPr sz="1500" dirty="0">
                        <a:latin typeface="Tahoma"/>
                        <a:cs typeface="Tahoma"/>
                      </a:endParaRPr>
                    </a:p>
                  </a:txBody>
                  <a:tcPr marL="0" marR="0" marT="112395" marB="0">
                    <a:lnL w="19050">
                      <a:solidFill>
                        <a:srgbClr val="CFD8DB"/>
                      </a:solidFill>
                      <a:prstDash val="solid"/>
                    </a:lnL>
                    <a:lnR w="19050">
                      <a:solidFill>
                        <a:srgbClr val="CFD8DB"/>
                      </a:solidFill>
                      <a:prstDash val="solid"/>
                    </a:lnR>
                    <a:lnT w="19050">
                      <a:solidFill>
                        <a:srgbClr val="CFD8DB"/>
                      </a:solidFill>
                      <a:prstDash val="solid"/>
                    </a:lnT>
                    <a:lnB w="19050">
                      <a:solidFill>
                        <a:srgbClr val="CFD8DB"/>
                      </a:solidFill>
                      <a:prstDash val="solid"/>
                    </a:lnB>
                  </a:tcPr>
                </a:tc>
                <a:tc>
                  <a:txBody>
                    <a:bodyPr/>
                    <a:lstStyle/>
                    <a:p>
                      <a:pPr marL="100330" algn="ctr">
                        <a:lnSpc>
                          <a:spcPts val="1764"/>
                        </a:lnSpc>
                      </a:pPr>
                      <a:endParaRPr lang="en-IN" sz="1500" dirty="0">
                        <a:solidFill>
                          <a:srgbClr val="FF0000"/>
                        </a:solidFill>
                        <a:latin typeface="+mj-lt"/>
                        <a:cs typeface="Tahoma"/>
                      </a:endParaRPr>
                    </a:p>
                    <a:p>
                      <a:pPr marL="100330" algn="ctr">
                        <a:lnSpc>
                          <a:spcPts val="1764"/>
                        </a:lnSpc>
                      </a:pPr>
                      <a:endParaRPr lang="en-IN" sz="1500" dirty="0">
                        <a:solidFill>
                          <a:srgbClr val="FF0000"/>
                        </a:solidFill>
                        <a:latin typeface="+mj-lt"/>
                        <a:cs typeface="Tahoma"/>
                      </a:endParaRPr>
                    </a:p>
                    <a:p>
                      <a:pPr marL="100330" algn="ctr">
                        <a:lnSpc>
                          <a:spcPts val="1764"/>
                        </a:lnSpc>
                      </a:pPr>
                      <a:r>
                        <a:rPr lang="en-IN" sz="1500" dirty="0">
                          <a:solidFill>
                            <a:srgbClr val="FF0000"/>
                          </a:solidFill>
                          <a:latin typeface="+mj-lt"/>
                          <a:cs typeface="Tahoma"/>
                        </a:rPr>
                        <a:t>Fine for failure to furnish </a:t>
                      </a:r>
                    </a:p>
                    <a:p>
                      <a:pPr marL="100330" algn="ctr">
                        <a:lnSpc>
                          <a:spcPts val="1764"/>
                        </a:lnSpc>
                      </a:pPr>
                      <a:r>
                        <a:rPr lang="en-IN" sz="1500" dirty="0">
                          <a:solidFill>
                            <a:srgbClr val="FF0000"/>
                          </a:solidFill>
                          <a:latin typeface="+mj-lt"/>
                          <a:cs typeface="Tahoma"/>
                        </a:rPr>
                        <a:t>Statistics</a:t>
                      </a:r>
                      <a:endParaRPr sz="1500" dirty="0">
                        <a:solidFill>
                          <a:srgbClr val="FF0000"/>
                        </a:solidFill>
                        <a:latin typeface="+mj-lt"/>
                        <a:cs typeface="Tahoma"/>
                      </a:endParaRPr>
                    </a:p>
                  </a:txBody>
                  <a:tcPr marL="0" marR="0" marT="0" marB="0">
                    <a:lnL w="19050">
                      <a:solidFill>
                        <a:srgbClr val="CFD8DB"/>
                      </a:solidFill>
                      <a:prstDash val="solid"/>
                    </a:lnL>
                    <a:lnR w="19050">
                      <a:solidFill>
                        <a:srgbClr val="CFD8DB"/>
                      </a:solidFill>
                      <a:prstDash val="solid"/>
                    </a:lnR>
                    <a:lnT w="19050">
                      <a:solidFill>
                        <a:srgbClr val="CFD8DB"/>
                      </a:solidFill>
                      <a:prstDash val="solid"/>
                    </a:lnT>
                    <a:lnB w="19050">
                      <a:solidFill>
                        <a:srgbClr val="CFD8DB"/>
                      </a:solidFill>
                      <a:prstDash val="solid"/>
                    </a:lnB>
                  </a:tcPr>
                </a:tc>
                <a:tc>
                  <a:txBody>
                    <a:bodyPr/>
                    <a:lstStyle/>
                    <a:p>
                      <a:pPr marL="102235" algn="ctr">
                        <a:lnSpc>
                          <a:spcPct val="100000"/>
                        </a:lnSpc>
                        <a:spcBef>
                          <a:spcPts val="885"/>
                        </a:spcBef>
                      </a:pPr>
                      <a:endParaRPr lang="en-US" sz="1500" b="0" i="0" dirty="0">
                        <a:solidFill>
                          <a:schemeClr val="tx1"/>
                        </a:solidFill>
                        <a:effectLst/>
                        <a:latin typeface="+mj-lt"/>
                        <a:ea typeface="Tahoma" panose="020B0604030504040204" pitchFamily="34" charset="0"/>
                        <a:cs typeface="Tahoma" panose="020B0604030504040204" pitchFamily="34" charset="0"/>
                      </a:endParaRPr>
                    </a:p>
                    <a:p>
                      <a:pPr marL="102235" algn="ctr">
                        <a:lnSpc>
                          <a:spcPct val="100000"/>
                        </a:lnSpc>
                        <a:spcBef>
                          <a:spcPts val="885"/>
                        </a:spcBef>
                      </a:pPr>
                      <a:r>
                        <a:rPr lang="en-US" sz="1500" b="0" i="0" dirty="0">
                          <a:solidFill>
                            <a:schemeClr val="tx1"/>
                          </a:solidFill>
                          <a:effectLst/>
                          <a:latin typeface="+mj-lt"/>
                          <a:ea typeface="Tahoma" panose="020B0604030504040204" pitchFamily="34" charset="0"/>
                          <a:cs typeface="Tahoma" panose="020B0604030504040204" pitchFamily="34" charset="0"/>
                        </a:rPr>
                        <a:t>Fails to furnish or willfully furnishes false information or return as required u/s 151</a:t>
                      </a:r>
                      <a:endParaRPr sz="1500" dirty="0">
                        <a:solidFill>
                          <a:schemeClr val="tx1"/>
                        </a:solidFill>
                        <a:latin typeface="+mj-lt"/>
                        <a:ea typeface="Tahoma" panose="020B0604030504040204" pitchFamily="34" charset="0"/>
                        <a:cs typeface="Tahoma" panose="020B0604030504040204" pitchFamily="34" charset="0"/>
                      </a:endParaRPr>
                    </a:p>
                  </a:txBody>
                  <a:tcPr marL="0" marR="0" marT="112395" marB="0">
                    <a:lnL w="19050">
                      <a:solidFill>
                        <a:srgbClr val="CFD8DB"/>
                      </a:solidFill>
                      <a:prstDash val="solid"/>
                    </a:lnL>
                    <a:lnR w="19050">
                      <a:solidFill>
                        <a:srgbClr val="CFD8DB"/>
                      </a:solidFill>
                      <a:prstDash val="solid"/>
                    </a:lnR>
                    <a:lnT w="19050">
                      <a:solidFill>
                        <a:srgbClr val="CFD8DB"/>
                      </a:solidFill>
                      <a:prstDash val="solid"/>
                    </a:lnT>
                    <a:lnB w="19050">
                      <a:solidFill>
                        <a:srgbClr val="CFD8DB"/>
                      </a:solidFill>
                      <a:prstDash val="solid"/>
                    </a:lnB>
                  </a:tcPr>
                </a:tc>
                <a:tc>
                  <a:txBody>
                    <a:bodyPr/>
                    <a:lstStyle/>
                    <a:p>
                      <a:pPr marR="134620" algn="ctr">
                        <a:lnSpc>
                          <a:spcPct val="100000"/>
                        </a:lnSpc>
                        <a:spcBef>
                          <a:spcPts val="885"/>
                        </a:spcBef>
                      </a:pPr>
                      <a:r>
                        <a:rPr lang="en-US" sz="1500" baseline="0" dirty="0">
                          <a:solidFill>
                            <a:schemeClr val="tx1"/>
                          </a:solidFill>
                          <a:latin typeface="+mj-lt"/>
                          <a:ea typeface="Tahoma" panose="020B0604030504040204" pitchFamily="34" charset="0"/>
                          <a:cs typeface="Tahoma" panose="020B0604030504040204" pitchFamily="34" charset="0"/>
                        </a:rPr>
                        <a:t> Max Fine Rs 10,000 ; in  case of continuing offence </a:t>
                      </a:r>
                      <a:r>
                        <a:rPr lang="en-US" sz="1500" b="0" i="0" baseline="0" dirty="0">
                          <a:solidFill>
                            <a:schemeClr val="tx1"/>
                          </a:solidFill>
                          <a:effectLst/>
                          <a:latin typeface="+mj-lt"/>
                          <a:ea typeface="Tahoma" panose="020B0604030504040204" pitchFamily="34" charset="0"/>
                          <a:cs typeface="Tahoma" panose="020B0604030504040204" pitchFamily="34" charset="0"/>
                        </a:rPr>
                        <a:t>may extend to Rs. 100/- per day subject to Max. of Rs 25,000/-</a:t>
                      </a:r>
                      <a:r>
                        <a:rPr lang="en-US" sz="1500" baseline="0" dirty="0">
                          <a:solidFill>
                            <a:schemeClr val="tx1"/>
                          </a:solidFill>
                          <a:latin typeface="+mj-lt"/>
                          <a:ea typeface="Tahoma" panose="020B0604030504040204" pitchFamily="34" charset="0"/>
                          <a:cs typeface="Tahoma" panose="020B0604030504040204" pitchFamily="34" charset="0"/>
                        </a:rPr>
                        <a:t> </a:t>
                      </a:r>
                      <a:endParaRPr sz="1500" baseline="0" dirty="0">
                        <a:solidFill>
                          <a:schemeClr val="tx1"/>
                        </a:solidFill>
                        <a:latin typeface="+mj-lt"/>
                        <a:ea typeface="Tahoma" panose="020B0604030504040204" pitchFamily="34" charset="0"/>
                        <a:cs typeface="Tahoma" panose="020B0604030504040204" pitchFamily="34" charset="0"/>
                      </a:endParaRPr>
                    </a:p>
                  </a:txBody>
                  <a:tcPr marL="0" marR="0" marT="112395" marB="0">
                    <a:lnL w="19050">
                      <a:solidFill>
                        <a:srgbClr val="CFD8DB"/>
                      </a:solidFill>
                      <a:prstDash val="solid"/>
                    </a:lnL>
                    <a:lnR w="19050">
                      <a:solidFill>
                        <a:srgbClr val="CFD8DB"/>
                      </a:solidFill>
                      <a:prstDash val="solid"/>
                    </a:lnR>
                    <a:lnT w="19050">
                      <a:solidFill>
                        <a:srgbClr val="CFD8DB"/>
                      </a:solidFill>
                      <a:prstDash val="solid"/>
                    </a:lnT>
                    <a:lnB w="19050">
                      <a:solidFill>
                        <a:srgbClr val="CFD8DB"/>
                      </a:solidFill>
                      <a:prstDash val="solid"/>
                    </a:lnB>
                  </a:tcPr>
                </a:tc>
                <a:extLst>
                  <a:ext uri="{0D108BD9-81ED-4DB2-BD59-A6C34878D82A}">
                    <a16:rowId xmlns:a16="http://schemas.microsoft.com/office/drawing/2014/main" val="10002"/>
                  </a:ext>
                </a:extLst>
              </a:tr>
              <a:tr h="744712">
                <a:tc>
                  <a:txBody>
                    <a:bodyPr/>
                    <a:lstStyle/>
                    <a:p>
                      <a:pPr marL="635" algn="ctr">
                        <a:lnSpc>
                          <a:spcPct val="100000"/>
                        </a:lnSpc>
                        <a:spcBef>
                          <a:spcPts val="1080"/>
                        </a:spcBef>
                      </a:pPr>
                      <a:r>
                        <a:rPr lang="en-US" sz="1500" b="1" dirty="0">
                          <a:solidFill>
                            <a:srgbClr val="001F60"/>
                          </a:solidFill>
                          <a:latin typeface="Tahoma"/>
                          <a:cs typeface="Tahoma"/>
                        </a:rPr>
                        <a:t>1</a:t>
                      </a:r>
                      <a:r>
                        <a:rPr lang="en-IN" sz="1500" b="1" dirty="0">
                          <a:solidFill>
                            <a:srgbClr val="001F60"/>
                          </a:solidFill>
                          <a:latin typeface="Tahoma"/>
                          <a:cs typeface="Tahoma"/>
                        </a:rPr>
                        <a:t>25</a:t>
                      </a:r>
                      <a:endParaRPr sz="1500" dirty="0">
                        <a:latin typeface="Tahoma"/>
                        <a:cs typeface="Tahoma"/>
                      </a:endParaRPr>
                    </a:p>
                  </a:txBody>
                  <a:tcPr marL="0" marR="0" marT="137160" marB="0">
                    <a:lnL w="19050">
                      <a:solidFill>
                        <a:srgbClr val="CFD8DB"/>
                      </a:solidFill>
                      <a:prstDash val="solid"/>
                    </a:lnL>
                    <a:lnR w="19050">
                      <a:solidFill>
                        <a:srgbClr val="CFD8DB"/>
                      </a:solidFill>
                      <a:prstDash val="solid"/>
                    </a:lnR>
                    <a:lnT w="19050">
                      <a:solidFill>
                        <a:srgbClr val="CFD8DB"/>
                      </a:solidFill>
                      <a:prstDash val="solid"/>
                    </a:lnT>
                    <a:lnB w="19050">
                      <a:solidFill>
                        <a:srgbClr val="CFD8DB"/>
                      </a:solidFill>
                      <a:prstDash val="solid"/>
                    </a:lnB>
                  </a:tcPr>
                </a:tc>
                <a:tc>
                  <a:txBody>
                    <a:bodyPr/>
                    <a:lstStyle/>
                    <a:p>
                      <a:pPr marL="100330" marR="158115" algn="ctr">
                        <a:lnSpc>
                          <a:spcPct val="102699"/>
                        </a:lnSpc>
                        <a:spcBef>
                          <a:spcPts val="105"/>
                        </a:spcBef>
                      </a:pPr>
                      <a:endParaRPr lang="en-US" sz="1500" dirty="0">
                        <a:solidFill>
                          <a:srgbClr val="FF0000"/>
                        </a:solidFill>
                        <a:latin typeface="+mj-lt"/>
                        <a:cs typeface="Tahoma"/>
                      </a:endParaRPr>
                    </a:p>
                    <a:p>
                      <a:pPr marL="100330" marR="158115" algn="ctr">
                        <a:lnSpc>
                          <a:spcPct val="102699"/>
                        </a:lnSpc>
                        <a:spcBef>
                          <a:spcPts val="105"/>
                        </a:spcBef>
                      </a:pPr>
                      <a:r>
                        <a:rPr lang="en-US" sz="1500" dirty="0">
                          <a:solidFill>
                            <a:srgbClr val="FF0000"/>
                          </a:solidFill>
                          <a:latin typeface="+mj-lt"/>
                          <a:cs typeface="Tahoma"/>
                        </a:rPr>
                        <a:t>General Penalty</a:t>
                      </a:r>
                      <a:endParaRPr sz="1500" dirty="0">
                        <a:solidFill>
                          <a:srgbClr val="FF0000"/>
                        </a:solidFill>
                        <a:latin typeface="+mj-lt"/>
                        <a:cs typeface="Tahoma"/>
                      </a:endParaRPr>
                    </a:p>
                  </a:txBody>
                  <a:tcPr marL="0" marR="0" marT="13335" marB="0">
                    <a:lnL w="19050">
                      <a:solidFill>
                        <a:srgbClr val="CFD8DB"/>
                      </a:solidFill>
                      <a:prstDash val="solid"/>
                    </a:lnL>
                    <a:lnR w="19050">
                      <a:solidFill>
                        <a:srgbClr val="CFD8DB"/>
                      </a:solidFill>
                      <a:prstDash val="solid"/>
                    </a:lnR>
                    <a:lnT w="19050">
                      <a:solidFill>
                        <a:srgbClr val="CFD8DB"/>
                      </a:solidFill>
                      <a:prstDash val="solid"/>
                    </a:lnT>
                    <a:lnB w="19050">
                      <a:solidFill>
                        <a:srgbClr val="CFD8DB"/>
                      </a:solidFill>
                      <a:prstDash val="solid"/>
                    </a:lnB>
                  </a:tcPr>
                </a:tc>
                <a:tc>
                  <a:txBody>
                    <a:bodyPr/>
                    <a:lstStyle/>
                    <a:p>
                      <a:pPr marL="102235" algn="ctr">
                        <a:lnSpc>
                          <a:spcPct val="100000"/>
                        </a:lnSpc>
                        <a:spcBef>
                          <a:spcPts val="1080"/>
                        </a:spcBef>
                      </a:pPr>
                      <a:r>
                        <a:rPr lang="en-US" sz="1500" dirty="0">
                          <a:latin typeface="+mj-lt"/>
                          <a:cs typeface="Tahoma"/>
                        </a:rPr>
                        <a:t>No penalty is separately provided in the Act</a:t>
                      </a:r>
                      <a:endParaRPr sz="1500" dirty="0">
                        <a:latin typeface="+mj-lt"/>
                        <a:cs typeface="Tahoma"/>
                      </a:endParaRPr>
                    </a:p>
                  </a:txBody>
                  <a:tcPr marL="0" marR="0" marT="137160" marB="0">
                    <a:lnL w="19050">
                      <a:solidFill>
                        <a:srgbClr val="CFD8DB"/>
                      </a:solidFill>
                      <a:prstDash val="solid"/>
                    </a:lnL>
                    <a:lnR w="19050">
                      <a:solidFill>
                        <a:srgbClr val="CFD8DB"/>
                      </a:solidFill>
                      <a:prstDash val="solid"/>
                    </a:lnR>
                    <a:lnT w="19050">
                      <a:solidFill>
                        <a:srgbClr val="CFD8DB"/>
                      </a:solidFill>
                      <a:prstDash val="solid"/>
                    </a:lnT>
                    <a:lnB w="19050">
                      <a:solidFill>
                        <a:srgbClr val="CFD8DB"/>
                      </a:solidFill>
                      <a:prstDash val="solid"/>
                    </a:lnB>
                  </a:tcPr>
                </a:tc>
                <a:tc>
                  <a:txBody>
                    <a:bodyPr/>
                    <a:lstStyle/>
                    <a:p>
                      <a:pPr marR="134620" algn="ctr">
                        <a:lnSpc>
                          <a:spcPct val="100000"/>
                        </a:lnSpc>
                        <a:spcBef>
                          <a:spcPts val="1080"/>
                        </a:spcBef>
                      </a:pPr>
                      <a:r>
                        <a:rPr lang="en-US" sz="1500" dirty="0">
                          <a:latin typeface="+mj-lt"/>
                          <a:cs typeface="Tahoma"/>
                        </a:rPr>
                        <a:t>Max Rs 25,000</a:t>
                      </a:r>
                      <a:endParaRPr sz="1500" dirty="0">
                        <a:latin typeface="+mj-lt"/>
                        <a:cs typeface="Tahoma"/>
                      </a:endParaRPr>
                    </a:p>
                  </a:txBody>
                  <a:tcPr marL="0" marR="0" marT="137160" marB="0">
                    <a:lnL w="19050">
                      <a:solidFill>
                        <a:srgbClr val="CFD8DB"/>
                      </a:solidFill>
                      <a:prstDash val="solid"/>
                    </a:lnL>
                    <a:lnR w="19050">
                      <a:solidFill>
                        <a:srgbClr val="CFD8DB"/>
                      </a:solidFill>
                      <a:prstDash val="solid"/>
                    </a:lnR>
                    <a:lnT w="19050">
                      <a:solidFill>
                        <a:srgbClr val="CFD8DB"/>
                      </a:solidFill>
                      <a:prstDash val="solid"/>
                    </a:lnT>
                    <a:lnB w="19050">
                      <a:solidFill>
                        <a:srgbClr val="CFD8DB"/>
                      </a:solidFill>
                      <a:prstDash val="solid"/>
                    </a:lnB>
                  </a:tcPr>
                </a:tc>
                <a:extLst>
                  <a:ext uri="{0D108BD9-81ED-4DB2-BD59-A6C34878D82A}">
                    <a16:rowId xmlns:a16="http://schemas.microsoft.com/office/drawing/2014/main" val="10003"/>
                  </a:ext>
                </a:extLst>
              </a:tr>
              <a:tr h="1425039">
                <a:tc>
                  <a:txBody>
                    <a:bodyPr/>
                    <a:lstStyle/>
                    <a:p>
                      <a:pPr>
                        <a:lnSpc>
                          <a:spcPct val="100000"/>
                        </a:lnSpc>
                        <a:spcBef>
                          <a:spcPts val="30"/>
                        </a:spcBef>
                      </a:pPr>
                      <a:endParaRPr lang="en-IN" sz="2050" dirty="0">
                        <a:latin typeface="Times New Roman"/>
                        <a:cs typeface="Times New Roman"/>
                      </a:endParaRPr>
                    </a:p>
                    <a:p>
                      <a:pPr marL="1270" algn="ctr">
                        <a:lnSpc>
                          <a:spcPct val="100000"/>
                        </a:lnSpc>
                      </a:pPr>
                      <a:r>
                        <a:rPr lang="en-IN" sz="1500" b="1" dirty="0">
                          <a:solidFill>
                            <a:srgbClr val="001F60"/>
                          </a:solidFill>
                          <a:latin typeface="Tahoma"/>
                          <a:cs typeface="Tahoma"/>
                        </a:rPr>
                        <a:t>126</a:t>
                      </a:r>
                      <a:endParaRPr lang="en-IN" sz="1500" dirty="0">
                        <a:latin typeface="Tahoma"/>
                        <a:cs typeface="Tahoma"/>
                      </a:endParaRPr>
                    </a:p>
                  </a:txBody>
                  <a:tcPr marL="0" marR="0" marT="3810" marB="0">
                    <a:lnL w="19050">
                      <a:solidFill>
                        <a:srgbClr val="CFD8DB"/>
                      </a:solidFill>
                      <a:prstDash val="solid"/>
                    </a:lnL>
                    <a:lnR w="19050">
                      <a:solidFill>
                        <a:srgbClr val="CFD8DB"/>
                      </a:solidFill>
                      <a:prstDash val="solid"/>
                    </a:lnR>
                    <a:lnT w="19050">
                      <a:solidFill>
                        <a:srgbClr val="CFD8DB"/>
                      </a:solidFill>
                      <a:prstDash val="solid"/>
                    </a:lnT>
                    <a:lnB w="19050">
                      <a:solidFill>
                        <a:srgbClr val="CFD8DB"/>
                      </a:solidFill>
                      <a:prstDash val="solid"/>
                    </a:lnB>
                  </a:tcPr>
                </a:tc>
                <a:tc>
                  <a:txBody>
                    <a:bodyPr/>
                    <a:lstStyle/>
                    <a:p>
                      <a:pPr marL="100330" marR="432434" algn="ctr">
                        <a:lnSpc>
                          <a:spcPct val="102699"/>
                        </a:lnSpc>
                        <a:spcBef>
                          <a:spcPts val="1415"/>
                        </a:spcBef>
                      </a:pPr>
                      <a:endParaRPr lang="en-US" sz="1500" dirty="0">
                        <a:solidFill>
                          <a:srgbClr val="FF0000"/>
                        </a:solidFill>
                        <a:latin typeface="+mj-lt"/>
                        <a:cs typeface="Tahoma"/>
                      </a:endParaRPr>
                    </a:p>
                    <a:p>
                      <a:pPr marL="100330" marR="432434" algn="ctr">
                        <a:lnSpc>
                          <a:spcPct val="102699"/>
                        </a:lnSpc>
                        <a:spcBef>
                          <a:spcPts val="1415"/>
                        </a:spcBef>
                      </a:pPr>
                      <a:r>
                        <a:rPr lang="en-US" sz="1500" dirty="0">
                          <a:solidFill>
                            <a:srgbClr val="FF0000"/>
                          </a:solidFill>
                          <a:latin typeface="+mj-lt"/>
                          <a:cs typeface="Tahoma"/>
                        </a:rPr>
                        <a:t>General Disciplines related to Penalty</a:t>
                      </a:r>
                    </a:p>
                    <a:p>
                      <a:pPr marL="100330" marR="432434" algn="ctr">
                        <a:lnSpc>
                          <a:spcPct val="102699"/>
                        </a:lnSpc>
                        <a:spcBef>
                          <a:spcPts val="1415"/>
                        </a:spcBef>
                      </a:pPr>
                      <a:endParaRPr sz="1500" dirty="0">
                        <a:latin typeface="+mj-lt"/>
                        <a:cs typeface="Tahoma"/>
                      </a:endParaRPr>
                    </a:p>
                  </a:txBody>
                  <a:tcPr marL="0" marR="0" marT="179705" marB="0">
                    <a:lnL w="19050">
                      <a:solidFill>
                        <a:srgbClr val="CFD8DB"/>
                      </a:solidFill>
                      <a:prstDash val="solid"/>
                    </a:lnL>
                    <a:lnR w="19050">
                      <a:solidFill>
                        <a:srgbClr val="CFD8DB"/>
                      </a:solidFill>
                      <a:prstDash val="solid"/>
                    </a:lnR>
                    <a:lnT w="19050">
                      <a:solidFill>
                        <a:srgbClr val="CFD8DB"/>
                      </a:solidFill>
                      <a:prstDash val="solid"/>
                    </a:lnT>
                    <a:lnB w="19050">
                      <a:solidFill>
                        <a:srgbClr val="CFD8DB"/>
                      </a:solidFill>
                      <a:prstDash val="solid"/>
                    </a:lnB>
                  </a:tcPr>
                </a:tc>
                <a:tc>
                  <a:txBody>
                    <a:bodyPr/>
                    <a:lstStyle/>
                    <a:p>
                      <a:pPr algn="ctr">
                        <a:lnSpc>
                          <a:spcPct val="100000"/>
                        </a:lnSpc>
                        <a:spcBef>
                          <a:spcPts val="30"/>
                        </a:spcBef>
                      </a:pPr>
                      <a:r>
                        <a:rPr lang="en-US" sz="1500" dirty="0">
                          <a:latin typeface="+mj-lt"/>
                          <a:cs typeface="Tahoma"/>
                        </a:rPr>
                        <a:t>      </a:t>
                      </a:r>
                    </a:p>
                    <a:p>
                      <a:pPr algn="ctr">
                        <a:lnSpc>
                          <a:spcPct val="100000"/>
                        </a:lnSpc>
                        <a:spcBef>
                          <a:spcPts val="30"/>
                        </a:spcBef>
                      </a:pPr>
                      <a:r>
                        <a:rPr lang="en-US" sz="1500" dirty="0">
                          <a:solidFill>
                            <a:schemeClr val="tx1"/>
                          </a:solidFill>
                          <a:latin typeface="+mj-lt"/>
                          <a:ea typeface="Tahoma" panose="020B0604030504040204" pitchFamily="34" charset="0"/>
                          <a:cs typeface="Tahoma" panose="020B0604030504040204" pitchFamily="34" charset="0"/>
                        </a:rPr>
                        <a:t>    1. </a:t>
                      </a:r>
                      <a:r>
                        <a:rPr lang="en-US" sz="1500" b="0" i="0" dirty="0">
                          <a:solidFill>
                            <a:schemeClr val="tx1"/>
                          </a:solidFill>
                          <a:effectLst/>
                          <a:latin typeface="+mj-lt"/>
                          <a:ea typeface="Tahoma" panose="020B0604030504040204" pitchFamily="34" charset="0"/>
                          <a:cs typeface="Tahoma" panose="020B0604030504040204" pitchFamily="34" charset="0"/>
                        </a:rPr>
                        <a:t>No Penalty for minor breaches of tax                                             regulations or procedural requirements.</a:t>
                      </a:r>
                    </a:p>
                    <a:p>
                      <a:pPr algn="ctr">
                        <a:lnSpc>
                          <a:spcPct val="100000"/>
                        </a:lnSpc>
                        <a:spcBef>
                          <a:spcPts val="30"/>
                        </a:spcBef>
                      </a:pPr>
                      <a:r>
                        <a:rPr lang="en-US" sz="1500" b="0" i="0" dirty="0">
                          <a:solidFill>
                            <a:schemeClr val="tx1"/>
                          </a:solidFill>
                          <a:effectLst/>
                          <a:latin typeface="+mj-lt"/>
                          <a:ea typeface="Tahoma" panose="020B0604030504040204" pitchFamily="34" charset="0"/>
                          <a:cs typeface="Tahoma" panose="020B0604030504040204" pitchFamily="34" charset="0"/>
                        </a:rPr>
                        <a:t>    2. any omission or mistake in documentation      which is rectifiable and made w/o fraudulent intent or gross negligence.</a:t>
                      </a:r>
                    </a:p>
                    <a:p>
                      <a:pPr algn="ctr">
                        <a:lnSpc>
                          <a:spcPct val="100000"/>
                        </a:lnSpc>
                        <a:spcBef>
                          <a:spcPts val="30"/>
                        </a:spcBef>
                      </a:pPr>
                      <a:endParaRPr sz="1500" dirty="0">
                        <a:solidFill>
                          <a:schemeClr val="tx1"/>
                        </a:solidFill>
                        <a:latin typeface="+mj-lt"/>
                        <a:ea typeface="Tahoma" panose="020B0604030504040204" pitchFamily="34" charset="0"/>
                        <a:cs typeface="Tahoma" panose="020B0604030504040204" pitchFamily="34" charset="0"/>
                      </a:endParaRPr>
                    </a:p>
                  </a:txBody>
                  <a:tcPr marL="0" marR="0" marT="3810" marB="0">
                    <a:lnL w="19050">
                      <a:solidFill>
                        <a:srgbClr val="CFD8DB"/>
                      </a:solidFill>
                      <a:prstDash val="solid"/>
                    </a:lnL>
                    <a:lnR w="19050">
                      <a:solidFill>
                        <a:srgbClr val="CFD8DB"/>
                      </a:solidFill>
                      <a:prstDash val="solid"/>
                    </a:lnR>
                    <a:lnT w="19050">
                      <a:solidFill>
                        <a:srgbClr val="CFD8DB"/>
                      </a:solidFill>
                      <a:prstDash val="solid"/>
                    </a:lnT>
                    <a:lnB w="19050">
                      <a:solidFill>
                        <a:srgbClr val="CFD8DB"/>
                      </a:solidFill>
                      <a:prstDash val="solid"/>
                    </a:lnB>
                  </a:tcPr>
                </a:tc>
                <a:tc>
                  <a:txBody>
                    <a:bodyPr/>
                    <a:lstStyle/>
                    <a:p>
                      <a:pPr marL="100965" algn="ctr">
                        <a:lnSpc>
                          <a:spcPct val="100000"/>
                        </a:lnSpc>
                        <a:spcBef>
                          <a:spcPts val="540"/>
                        </a:spcBef>
                      </a:pPr>
                      <a:endParaRPr lang="en-US" sz="1500" dirty="0">
                        <a:latin typeface="+mj-lt"/>
                        <a:cs typeface="Tahoma"/>
                      </a:endParaRPr>
                    </a:p>
                    <a:p>
                      <a:pPr marL="100965" algn="ctr">
                        <a:lnSpc>
                          <a:spcPct val="100000"/>
                        </a:lnSpc>
                        <a:spcBef>
                          <a:spcPts val="540"/>
                        </a:spcBef>
                      </a:pPr>
                      <a:endParaRPr lang="en-IN" sz="1500" dirty="0">
                        <a:latin typeface="+mj-lt"/>
                        <a:cs typeface="Tahoma"/>
                      </a:endParaRPr>
                    </a:p>
                    <a:p>
                      <a:pPr marL="100965" algn="ctr">
                        <a:lnSpc>
                          <a:spcPct val="100000"/>
                        </a:lnSpc>
                        <a:spcBef>
                          <a:spcPts val="540"/>
                        </a:spcBef>
                      </a:pPr>
                      <a:r>
                        <a:rPr lang="en-IN" sz="1500" dirty="0">
                          <a:latin typeface="+mj-lt"/>
                          <a:cs typeface="Tahoma"/>
                        </a:rPr>
                        <a:t>N.A</a:t>
                      </a:r>
                      <a:endParaRPr sz="1500" dirty="0">
                        <a:latin typeface="+mj-lt"/>
                        <a:cs typeface="Tahoma"/>
                      </a:endParaRPr>
                    </a:p>
                  </a:txBody>
                  <a:tcPr marL="0" marR="0" marT="68580" marB="0">
                    <a:lnL w="19050">
                      <a:solidFill>
                        <a:srgbClr val="CFD8DB"/>
                      </a:solidFill>
                      <a:prstDash val="solid"/>
                    </a:lnL>
                    <a:lnR w="19050">
                      <a:solidFill>
                        <a:srgbClr val="CFD8DB"/>
                      </a:solidFill>
                      <a:prstDash val="solid"/>
                    </a:lnR>
                    <a:lnT w="19050">
                      <a:solidFill>
                        <a:srgbClr val="CFD8DB"/>
                      </a:solidFill>
                      <a:prstDash val="solid"/>
                    </a:lnT>
                    <a:lnB w="19050">
                      <a:solidFill>
                        <a:srgbClr val="CFD8DB"/>
                      </a:solidFill>
                      <a:prstDash val="solid"/>
                    </a:lnB>
                  </a:tcPr>
                </a:tc>
                <a:extLst>
                  <a:ext uri="{0D108BD9-81ED-4DB2-BD59-A6C34878D82A}">
                    <a16:rowId xmlns:a16="http://schemas.microsoft.com/office/drawing/2014/main" val="10004"/>
                  </a:ext>
                </a:extLst>
              </a:tr>
            </a:tbl>
          </a:graphicData>
        </a:graphic>
      </p:graphicFrame>
      <p:sp>
        <p:nvSpPr>
          <p:cNvPr id="5" name="Title 1">
            <a:extLst>
              <a:ext uri="{FF2B5EF4-FFF2-40B4-BE49-F238E27FC236}">
                <a16:creationId xmlns:a16="http://schemas.microsoft.com/office/drawing/2014/main" id="{1B6B7585-5998-D3AC-EDC8-F2FD565AA7A1}"/>
              </a:ext>
            </a:extLst>
          </p:cNvPr>
          <p:cNvSpPr txBox="1">
            <a:spLocks/>
          </p:cNvSpPr>
          <p:nvPr/>
        </p:nvSpPr>
        <p:spPr>
          <a:xfrm>
            <a:off x="2141573" y="159278"/>
            <a:ext cx="8486553" cy="147430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400" b="1" dirty="0">
                <a:solidFill>
                  <a:schemeClr val="tx2"/>
                </a:solidFill>
                <a:latin typeface="Century Gothic" panose="020B0502020202020204" pitchFamily="34" charset="0"/>
                <a:ea typeface="Lato Heavy" charset="0"/>
                <a:cs typeface="Poppins" pitchFamily="2" charset="77"/>
              </a:rPr>
              <a:t>SECTION 123,124,125,126 in brief</a:t>
            </a:r>
          </a:p>
        </p:txBody>
      </p:sp>
      <p:pic>
        <p:nvPicPr>
          <p:cNvPr id="7" name="Picture 6">
            <a:extLst>
              <a:ext uri="{FF2B5EF4-FFF2-40B4-BE49-F238E27FC236}">
                <a16:creationId xmlns:a16="http://schemas.microsoft.com/office/drawing/2014/main" id="{E3E083B4-4771-48CB-6DE0-D326D1EA0B6A}"/>
              </a:ext>
            </a:extLst>
          </p:cNvPr>
          <p:cNvPicPr>
            <a:picLocks noChangeAspect="1"/>
          </p:cNvPicPr>
          <p:nvPr/>
        </p:nvPicPr>
        <p:blipFill>
          <a:blip r:embed="rId3"/>
          <a:stretch>
            <a:fillRect/>
          </a:stretch>
        </p:blipFill>
        <p:spPr>
          <a:xfrm>
            <a:off x="78587" y="23635"/>
            <a:ext cx="1924319" cy="1609950"/>
          </a:xfrm>
          <a:prstGeom prst="rect">
            <a:avLst/>
          </a:prstGeom>
        </p:spPr>
      </p:pic>
    </p:spTree>
    <p:extLst>
      <p:ext uri="{BB962C8B-B14F-4D97-AF65-F5344CB8AC3E}">
        <p14:creationId xmlns:p14="http://schemas.microsoft.com/office/powerpoint/2010/main" val="8609085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F3126BF-DD25-710A-95AF-BB4204486ADF}"/>
              </a:ext>
            </a:extLst>
          </p:cNvPr>
          <p:cNvSpPr>
            <a:spLocks/>
          </p:cNvSpPr>
          <p:nvPr/>
        </p:nvSpPr>
        <p:spPr>
          <a:xfrm rot="10800000" flipV="1">
            <a:off x="4796873" y="0"/>
            <a:ext cx="7395127" cy="6858000"/>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400" u="sng" dirty="0">
              <a:solidFill>
                <a:schemeClr val="tx1"/>
              </a:solidFill>
              <a:latin typeface="Century Gothic" panose="020B0502020202020204" pitchFamily="34" charset="0"/>
            </a:endParaRPr>
          </a:p>
        </p:txBody>
      </p:sp>
      <p:sp>
        <p:nvSpPr>
          <p:cNvPr id="2" name="Rectangle 1">
            <a:extLst>
              <a:ext uri="{FF2B5EF4-FFF2-40B4-BE49-F238E27FC236}">
                <a16:creationId xmlns:a16="http://schemas.microsoft.com/office/drawing/2014/main" id="{9FAF53BE-F772-F88B-ABCA-60839C4DB768}"/>
              </a:ext>
            </a:extLst>
          </p:cNvPr>
          <p:cNvSpPr/>
          <p:nvPr/>
        </p:nvSpPr>
        <p:spPr>
          <a:xfrm>
            <a:off x="-1099330" y="430696"/>
            <a:ext cx="7699513" cy="6858000"/>
          </a:xfrm>
          <a:prstGeom prst="rect">
            <a:avLst/>
          </a:prstGeom>
          <a:blipFill dpi="0" rotWithShape="1">
            <a:blip r:embed="rId2">
              <a:alphaModFix amt="20000"/>
              <a:extLst>
                <a:ext uri="{BEBA8EAE-BF5A-486C-A8C5-ECC9F3942E4B}">
                  <a14:imgProps xmlns:a14="http://schemas.microsoft.com/office/drawing/2010/main">
                    <a14:imgLayer r:embed="rId3">
                      <a14:imgEffect>
                        <a14:artisticGlowEdges trans="60000"/>
                      </a14:imgEffect>
                    </a14:imgLayer>
                  </a14:imgProps>
                </a:ex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5" name="Title 1">
            <a:extLst>
              <a:ext uri="{FF2B5EF4-FFF2-40B4-BE49-F238E27FC236}">
                <a16:creationId xmlns:a16="http://schemas.microsoft.com/office/drawing/2014/main" id="{D69E54F4-06CE-2B0C-7278-82AFEF2142E7}"/>
              </a:ext>
            </a:extLst>
          </p:cNvPr>
          <p:cNvSpPr txBox="1">
            <a:spLocks/>
          </p:cNvSpPr>
          <p:nvPr/>
        </p:nvSpPr>
        <p:spPr>
          <a:xfrm>
            <a:off x="2141573" y="159278"/>
            <a:ext cx="7395127" cy="147430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400" b="1" dirty="0">
                <a:solidFill>
                  <a:schemeClr val="tx2"/>
                </a:solidFill>
                <a:latin typeface="Century Gothic" panose="020B0502020202020204" pitchFamily="34" charset="0"/>
                <a:ea typeface="Lato Heavy" charset="0"/>
                <a:cs typeface="Poppins" pitchFamily="2" charset="77"/>
              </a:rPr>
              <a:t>SECTION 129: </a:t>
            </a:r>
          </a:p>
          <a:p>
            <a:pPr algn="ctr"/>
            <a:r>
              <a:rPr lang="en-US" sz="3400" b="1" dirty="0">
                <a:solidFill>
                  <a:schemeClr val="tx2"/>
                </a:solidFill>
                <a:latin typeface="Century Gothic" panose="020B0502020202020204" pitchFamily="34" charset="0"/>
                <a:ea typeface="Lato Heavy" charset="0"/>
                <a:cs typeface="Poppins" pitchFamily="2" charset="77"/>
              </a:rPr>
              <a:t>Detention, Seizure &amp; Release</a:t>
            </a:r>
          </a:p>
        </p:txBody>
      </p:sp>
      <p:sp>
        <p:nvSpPr>
          <p:cNvPr id="6" name="Rectangle 5">
            <a:extLst>
              <a:ext uri="{FF2B5EF4-FFF2-40B4-BE49-F238E27FC236}">
                <a16:creationId xmlns:a16="http://schemas.microsoft.com/office/drawing/2014/main" id="{6BC2E9C0-D010-044F-F209-01CEE33F6837}"/>
              </a:ext>
            </a:extLst>
          </p:cNvPr>
          <p:cNvSpPr/>
          <p:nvPr/>
        </p:nvSpPr>
        <p:spPr>
          <a:xfrm>
            <a:off x="5101780" y="1562762"/>
            <a:ext cx="1651895" cy="5835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900"/>
          </a:p>
        </p:txBody>
      </p:sp>
      <p:sp>
        <p:nvSpPr>
          <p:cNvPr id="25" name="TextBox 24">
            <a:extLst>
              <a:ext uri="{FF2B5EF4-FFF2-40B4-BE49-F238E27FC236}">
                <a16:creationId xmlns:a16="http://schemas.microsoft.com/office/drawing/2014/main" id="{A40A6EF2-8F2D-D2DD-E246-D28F9E8035B0}"/>
              </a:ext>
            </a:extLst>
          </p:cNvPr>
          <p:cNvSpPr txBox="1"/>
          <p:nvPr/>
        </p:nvSpPr>
        <p:spPr>
          <a:xfrm>
            <a:off x="1524000" y="2313119"/>
            <a:ext cx="9144000" cy="3093154"/>
          </a:xfrm>
          <a:prstGeom prst="rect">
            <a:avLst/>
          </a:prstGeom>
          <a:noFill/>
        </p:spPr>
        <p:txBody>
          <a:bodyPr wrap="square" rtlCol="0">
            <a:spAutoFit/>
          </a:bodyPr>
          <a:lstStyle/>
          <a:p>
            <a:r>
              <a:rPr lang="en-US" sz="1500" dirty="0">
                <a:latin typeface="+mj-lt"/>
              </a:rPr>
              <a:t>Sec 129(1) start with a non obstante clause which states, where any person (may or may not be registered under this act) in contravention of the act or rule made thereunder –</a:t>
            </a:r>
          </a:p>
          <a:p>
            <a:pPr marL="285750" indent="-285750">
              <a:buFont typeface="Arial" panose="020B0604020202020204" pitchFamily="34" charset="0"/>
              <a:buChar char="•"/>
            </a:pPr>
            <a:r>
              <a:rPr lang="en-US" sz="1500" dirty="0">
                <a:latin typeface="+mj-lt"/>
              </a:rPr>
              <a:t> </a:t>
            </a:r>
            <a:r>
              <a:rPr lang="en-US" sz="1500" b="1" dirty="0">
                <a:solidFill>
                  <a:schemeClr val="tx2"/>
                </a:solidFill>
                <a:latin typeface="+mj-lt"/>
              </a:rPr>
              <a:t>Transports any goods </a:t>
            </a:r>
            <a:r>
              <a:rPr lang="en-US" sz="1500" dirty="0">
                <a:latin typeface="+mj-lt"/>
              </a:rPr>
              <a:t>or, </a:t>
            </a:r>
          </a:p>
          <a:p>
            <a:pPr marL="285750" indent="-285750">
              <a:buFont typeface="Arial" panose="020B0604020202020204" pitchFamily="34" charset="0"/>
              <a:buChar char="•"/>
            </a:pPr>
            <a:r>
              <a:rPr lang="en-US" sz="1500" dirty="0">
                <a:latin typeface="+mj-lt"/>
              </a:rPr>
              <a:t> </a:t>
            </a:r>
            <a:r>
              <a:rPr lang="en-US" sz="1500" b="1" dirty="0">
                <a:solidFill>
                  <a:schemeClr val="tx2"/>
                </a:solidFill>
                <a:latin typeface="+mj-lt"/>
              </a:rPr>
              <a:t>Stores any goods while they are in transit </a:t>
            </a:r>
            <a:r>
              <a:rPr lang="en-US" sz="1500" dirty="0">
                <a:latin typeface="+mj-lt"/>
              </a:rPr>
              <a:t>(i.e., goods lying at transporters warehouse shall be covered by this section) </a:t>
            </a:r>
          </a:p>
          <a:p>
            <a:r>
              <a:rPr lang="en-US" sz="1500" dirty="0">
                <a:latin typeface="+mj-lt"/>
              </a:rPr>
              <a:t>Then, - </a:t>
            </a:r>
          </a:p>
          <a:p>
            <a:r>
              <a:rPr lang="en-US" sz="1500" dirty="0">
                <a:latin typeface="+mj-lt"/>
              </a:rPr>
              <a:t>     1. All such goods </a:t>
            </a:r>
          </a:p>
          <a:p>
            <a:r>
              <a:rPr lang="en-US" sz="1500" dirty="0">
                <a:latin typeface="+mj-lt"/>
              </a:rPr>
              <a:t>     2. Conveyance used as means of transport for carrying said goods and </a:t>
            </a:r>
          </a:p>
          <a:p>
            <a:r>
              <a:rPr lang="en-US" sz="1500" dirty="0">
                <a:latin typeface="+mj-lt"/>
              </a:rPr>
              <a:t>     3. Document relating to such GOODS and CONVEYANCE.</a:t>
            </a:r>
          </a:p>
          <a:p>
            <a:r>
              <a:rPr lang="en-US" sz="1500" dirty="0">
                <a:latin typeface="+mj-lt"/>
              </a:rPr>
              <a:t>shall be liable for detention or seizure</a:t>
            </a:r>
          </a:p>
          <a:p>
            <a:endParaRPr lang="en-US" sz="1500" dirty="0">
              <a:latin typeface="+mj-lt"/>
            </a:endParaRPr>
          </a:p>
          <a:p>
            <a:r>
              <a:rPr lang="en-US" sz="1500" dirty="0">
                <a:latin typeface="+mj-lt"/>
              </a:rPr>
              <a:t>Thus, if in a consignment, a small part of goods being transported is in contravention of the act, then only such part of goods shall be liable for detention/seizure and not the whole consignment. </a:t>
            </a:r>
            <a:endParaRPr lang="en-IN" sz="1500" dirty="0">
              <a:latin typeface="+mj-lt"/>
            </a:endParaRPr>
          </a:p>
        </p:txBody>
      </p:sp>
    </p:spTree>
    <p:extLst>
      <p:ext uri="{BB962C8B-B14F-4D97-AF65-F5344CB8AC3E}">
        <p14:creationId xmlns:p14="http://schemas.microsoft.com/office/powerpoint/2010/main" val="2130841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F3126BF-DD25-710A-95AF-BB4204486ADF}"/>
              </a:ext>
            </a:extLst>
          </p:cNvPr>
          <p:cNvSpPr>
            <a:spLocks/>
          </p:cNvSpPr>
          <p:nvPr/>
        </p:nvSpPr>
        <p:spPr>
          <a:xfrm rot="10800000" flipV="1">
            <a:off x="4796873" y="0"/>
            <a:ext cx="7395127" cy="6858000"/>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400" u="sng" dirty="0">
              <a:solidFill>
                <a:schemeClr val="tx1"/>
              </a:solidFill>
              <a:latin typeface="Century Gothic" panose="020B0502020202020204" pitchFamily="34" charset="0"/>
            </a:endParaRPr>
          </a:p>
        </p:txBody>
      </p:sp>
      <p:sp>
        <p:nvSpPr>
          <p:cNvPr id="3" name="Rectangle 2">
            <a:extLst>
              <a:ext uri="{FF2B5EF4-FFF2-40B4-BE49-F238E27FC236}">
                <a16:creationId xmlns:a16="http://schemas.microsoft.com/office/drawing/2014/main" id="{17AB3DF3-2A6A-C856-2E4C-8C2B25926974}"/>
              </a:ext>
            </a:extLst>
          </p:cNvPr>
          <p:cNvSpPr/>
          <p:nvPr/>
        </p:nvSpPr>
        <p:spPr>
          <a:xfrm>
            <a:off x="-609000" y="324679"/>
            <a:ext cx="7699513" cy="6858000"/>
          </a:xfrm>
          <a:prstGeom prst="rect">
            <a:avLst/>
          </a:prstGeom>
          <a:blipFill dpi="0" rotWithShape="1">
            <a:blip r:embed="rId2">
              <a:alphaModFix amt="20000"/>
              <a:extLst>
                <a:ext uri="{BEBA8EAE-BF5A-486C-A8C5-ECC9F3942E4B}">
                  <a14:imgProps xmlns:a14="http://schemas.microsoft.com/office/drawing/2010/main">
                    <a14:imgLayer r:embed="rId3">
                      <a14:imgEffect>
                        <a14:artisticGlowEdges trans="60000"/>
                      </a14:imgEffect>
                    </a14:imgLayer>
                  </a14:imgProps>
                </a:ex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7" name="Rectangle 6">
            <a:extLst>
              <a:ext uri="{FF2B5EF4-FFF2-40B4-BE49-F238E27FC236}">
                <a16:creationId xmlns:a16="http://schemas.microsoft.com/office/drawing/2014/main" id="{01CED733-1ACB-1E4D-BACE-89BE538B758B}"/>
              </a:ext>
            </a:extLst>
          </p:cNvPr>
          <p:cNvSpPr/>
          <p:nvPr/>
        </p:nvSpPr>
        <p:spPr>
          <a:xfrm>
            <a:off x="5101780" y="1562762"/>
            <a:ext cx="1651895" cy="5835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900"/>
          </a:p>
        </p:txBody>
      </p:sp>
      <p:graphicFrame>
        <p:nvGraphicFramePr>
          <p:cNvPr id="10" name="object 3">
            <a:extLst>
              <a:ext uri="{FF2B5EF4-FFF2-40B4-BE49-F238E27FC236}">
                <a16:creationId xmlns:a16="http://schemas.microsoft.com/office/drawing/2014/main" id="{ABE9CFFE-992F-6342-4192-EF2A7D367F70}"/>
              </a:ext>
            </a:extLst>
          </p:cNvPr>
          <p:cNvGraphicFramePr>
            <a:graphicFrameLocks noGrp="1"/>
          </p:cNvGraphicFramePr>
          <p:nvPr>
            <p:extLst>
              <p:ext uri="{D42A27DB-BD31-4B8C-83A1-F6EECF244321}">
                <p14:modId xmlns:p14="http://schemas.microsoft.com/office/powerpoint/2010/main" val="4114308226"/>
              </p:ext>
            </p:extLst>
          </p:nvPr>
        </p:nvGraphicFramePr>
        <p:xfrm>
          <a:off x="630548" y="1720207"/>
          <a:ext cx="11216896" cy="4501206"/>
        </p:xfrm>
        <a:graphic>
          <a:graphicData uri="http://schemas.openxmlformats.org/drawingml/2006/table">
            <a:tbl>
              <a:tblPr firstRow="1" bandRow="1">
                <a:tableStyleId>{2D5ABB26-0587-4C30-8999-92F81FD0307C}</a:tableStyleId>
              </a:tblPr>
              <a:tblGrid>
                <a:gridCol w="1467260">
                  <a:extLst>
                    <a:ext uri="{9D8B030D-6E8A-4147-A177-3AD203B41FA5}">
                      <a16:colId xmlns:a16="http://schemas.microsoft.com/office/drawing/2014/main" val="20000"/>
                    </a:ext>
                  </a:extLst>
                </a:gridCol>
                <a:gridCol w="3322307">
                  <a:extLst>
                    <a:ext uri="{9D8B030D-6E8A-4147-A177-3AD203B41FA5}">
                      <a16:colId xmlns:a16="http://schemas.microsoft.com/office/drawing/2014/main" val="20001"/>
                    </a:ext>
                  </a:extLst>
                </a:gridCol>
                <a:gridCol w="4028685">
                  <a:extLst>
                    <a:ext uri="{9D8B030D-6E8A-4147-A177-3AD203B41FA5}">
                      <a16:colId xmlns:a16="http://schemas.microsoft.com/office/drawing/2014/main" val="20002"/>
                    </a:ext>
                  </a:extLst>
                </a:gridCol>
                <a:gridCol w="2398644">
                  <a:extLst>
                    <a:ext uri="{9D8B030D-6E8A-4147-A177-3AD203B41FA5}">
                      <a16:colId xmlns:a16="http://schemas.microsoft.com/office/drawing/2014/main" val="2523764296"/>
                    </a:ext>
                  </a:extLst>
                </a:gridCol>
              </a:tblGrid>
              <a:tr h="1252546">
                <a:tc>
                  <a:txBody>
                    <a:bodyPr/>
                    <a:lstStyle/>
                    <a:p>
                      <a:pPr marL="2540" algn="ctr">
                        <a:lnSpc>
                          <a:spcPct val="100000"/>
                        </a:lnSpc>
                        <a:spcBef>
                          <a:spcPts val="465"/>
                        </a:spcBef>
                      </a:pPr>
                      <a:endParaRPr lang="en-IN" sz="1500" b="1" spc="-65" dirty="0">
                        <a:solidFill>
                          <a:srgbClr val="001F60"/>
                        </a:solidFill>
                        <a:latin typeface="Tahoma"/>
                        <a:cs typeface="Tahoma"/>
                      </a:endParaRPr>
                    </a:p>
                    <a:p>
                      <a:pPr marL="2540" algn="ctr">
                        <a:lnSpc>
                          <a:spcPct val="100000"/>
                        </a:lnSpc>
                        <a:spcBef>
                          <a:spcPts val="465"/>
                        </a:spcBef>
                      </a:pPr>
                      <a:r>
                        <a:rPr lang="en-IN" sz="1500" b="1" spc="-65" dirty="0">
                          <a:solidFill>
                            <a:srgbClr val="001F60"/>
                          </a:solidFill>
                          <a:latin typeface="Tahoma"/>
                          <a:cs typeface="Tahoma"/>
                        </a:rPr>
                        <a:t>Nature of Goods</a:t>
                      </a:r>
                      <a:endParaRPr sz="1500" dirty="0">
                        <a:latin typeface="Tahoma"/>
                        <a:cs typeface="Tahoma"/>
                      </a:endParaRPr>
                    </a:p>
                  </a:txBody>
                  <a:tcPr marL="0" marR="0" marT="59055" marB="0">
                    <a:lnL w="19050">
                      <a:solidFill>
                        <a:srgbClr val="CFD8DB"/>
                      </a:solidFill>
                      <a:prstDash val="solid"/>
                    </a:lnL>
                    <a:lnR w="19050">
                      <a:solidFill>
                        <a:srgbClr val="CFD8DB"/>
                      </a:solidFill>
                      <a:prstDash val="solid"/>
                    </a:lnR>
                    <a:lnT w="19050">
                      <a:solidFill>
                        <a:srgbClr val="CFD8DB"/>
                      </a:solidFill>
                      <a:prstDash val="solid"/>
                    </a:lnT>
                    <a:lnB w="19050">
                      <a:solidFill>
                        <a:srgbClr val="CFD8DB"/>
                      </a:solidFill>
                      <a:prstDash val="solid"/>
                    </a:lnB>
                  </a:tcPr>
                </a:tc>
                <a:tc>
                  <a:txBody>
                    <a:bodyPr/>
                    <a:lstStyle/>
                    <a:p>
                      <a:pPr algn="ctr">
                        <a:lnSpc>
                          <a:spcPct val="100000"/>
                        </a:lnSpc>
                        <a:spcBef>
                          <a:spcPts val="465"/>
                        </a:spcBef>
                      </a:pPr>
                      <a:endParaRPr lang="en-US" sz="1500" b="1"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endParaRPr>
                    </a:p>
                    <a:p>
                      <a:pPr algn="ctr">
                        <a:lnSpc>
                          <a:spcPct val="100000"/>
                        </a:lnSpc>
                        <a:spcBef>
                          <a:spcPts val="465"/>
                        </a:spcBef>
                      </a:pPr>
                      <a:r>
                        <a:rPr lang="en-US" sz="1500" b="1"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Sec 129(1)(a) – Owner of goods comes forward for payment</a:t>
                      </a:r>
                    </a:p>
                    <a:p>
                      <a:pPr algn="ctr">
                        <a:lnSpc>
                          <a:spcPct val="100000"/>
                        </a:lnSpc>
                        <a:spcBef>
                          <a:spcPts val="465"/>
                        </a:spcBef>
                      </a:pPr>
                      <a:endParaRPr sz="1500" b="1"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endParaRPr>
                    </a:p>
                  </a:txBody>
                  <a:tcPr marL="0" marR="0" marT="59055" marB="0">
                    <a:lnL w="19050">
                      <a:solidFill>
                        <a:srgbClr val="CFD8DB"/>
                      </a:solidFill>
                      <a:prstDash val="solid"/>
                    </a:lnL>
                    <a:lnR w="19050">
                      <a:solidFill>
                        <a:srgbClr val="CFD8DB"/>
                      </a:solidFill>
                      <a:prstDash val="solid"/>
                    </a:lnR>
                    <a:lnT w="19050">
                      <a:solidFill>
                        <a:srgbClr val="CFD8DB"/>
                      </a:solidFill>
                      <a:prstDash val="solid"/>
                    </a:lnT>
                    <a:lnB w="19050">
                      <a:solidFill>
                        <a:srgbClr val="CFD8DB"/>
                      </a:solidFill>
                      <a:prstDash val="solid"/>
                    </a:lnB>
                  </a:tcPr>
                </a:tc>
                <a:tc>
                  <a:txBody>
                    <a:bodyPr/>
                    <a:lstStyle/>
                    <a:p>
                      <a:pPr marL="213360" algn="just">
                        <a:lnSpc>
                          <a:spcPct val="100000"/>
                        </a:lnSpc>
                        <a:spcBef>
                          <a:spcPts val="465"/>
                        </a:spcBef>
                      </a:pPr>
                      <a:endParaRPr lang="en-US" sz="1500" b="1"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endParaRPr>
                    </a:p>
                    <a:p>
                      <a:pPr marL="213360" algn="just">
                        <a:lnSpc>
                          <a:spcPct val="100000"/>
                        </a:lnSpc>
                        <a:spcBef>
                          <a:spcPts val="465"/>
                        </a:spcBef>
                      </a:pPr>
                      <a:r>
                        <a:rPr lang="en-US" sz="1500" b="1"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Sec 129(1)(b) – Owner of goods </a:t>
                      </a:r>
                    </a:p>
                    <a:p>
                      <a:pPr marL="213360" algn="just">
                        <a:lnSpc>
                          <a:spcPct val="100000"/>
                        </a:lnSpc>
                        <a:spcBef>
                          <a:spcPts val="465"/>
                        </a:spcBef>
                      </a:pPr>
                      <a:r>
                        <a:rPr lang="en-US" sz="1500" b="1"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does not come forward for payment </a:t>
                      </a:r>
                      <a:endParaRPr sz="1500" b="1"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endParaRPr>
                    </a:p>
                  </a:txBody>
                  <a:tcPr marL="0" marR="0" marT="59055" marB="0">
                    <a:lnL w="19050" cap="flat" cmpd="sng" algn="ctr">
                      <a:solidFill>
                        <a:srgbClr val="CFD8DB"/>
                      </a:solidFill>
                      <a:prstDash val="solid"/>
                      <a:round/>
                      <a:headEnd type="none" w="med" len="med"/>
                      <a:tailEnd type="none" w="med" len="med"/>
                    </a:lnL>
                    <a:lnR w="19050" cap="flat" cmpd="sng" algn="ctr">
                      <a:solidFill>
                        <a:srgbClr val="CFD8DB"/>
                      </a:solidFill>
                      <a:prstDash val="solid"/>
                      <a:round/>
                      <a:headEnd type="none" w="med" len="med"/>
                      <a:tailEnd type="none" w="med" len="med"/>
                    </a:lnR>
                    <a:lnT w="19050">
                      <a:solidFill>
                        <a:srgbClr val="CFD8DB"/>
                      </a:solidFill>
                      <a:prstDash val="solid"/>
                    </a:lnT>
                    <a:lnB w="19050" cap="flat" cmpd="sng" algn="ctr">
                      <a:solidFill>
                        <a:srgbClr val="CFD8DB"/>
                      </a:solidFill>
                      <a:prstDash val="solid"/>
                      <a:round/>
                      <a:headEnd type="none" w="med" len="med"/>
                      <a:tailEnd type="none" w="med" len="med"/>
                    </a:lnB>
                  </a:tcPr>
                </a:tc>
                <a:tc>
                  <a:txBody>
                    <a:bodyPr/>
                    <a:lstStyle/>
                    <a:p>
                      <a:pPr marL="213360">
                        <a:lnSpc>
                          <a:spcPct val="100000"/>
                        </a:lnSpc>
                        <a:spcBef>
                          <a:spcPts val="465"/>
                        </a:spcBef>
                      </a:pPr>
                      <a:endParaRPr lang="en-IN" sz="1500" b="1"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endParaRPr>
                    </a:p>
                    <a:p>
                      <a:pPr marL="213360">
                        <a:lnSpc>
                          <a:spcPct val="100000"/>
                        </a:lnSpc>
                        <a:spcBef>
                          <a:spcPts val="465"/>
                        </a:spcBef>
                      </a:pPr>
                      <a:r>
                        <a:rPr lang="en-IN" sz="1500" b="1"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Section 129(1)(c)</a:t>
                      </a:r>
                    </a:p>
                    <a:p>
                      <a:pPr marL="213360">
                        <a:lnSpc>
                          <a:spcPct val="100000"/>
                        </a:lnSpc>
                        <a:spcBef>
                          <a:spcPts val="465"/>
                        </a:spcBef>
                      </a:pPr>
                      <a:endParaRPr sz="1500" b="1"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endParaRPr>
                    </a:p>
                  </a:txBody>
                  <a:tcPr marL="0" marR="0" marT="59055" marB="0">
                    <a:lnL w="19050" cap="flat" cmpd="sng" algn="ctr">
                      <a:solidFill>
                        <a:srgbClr val="CFD8DB"/>
                      </a:solidFill>
                      <a:prstDash val="solid"/>
                      <a:round/>
                      <a:headEnd type="none" w="med" len="med"/>
                      <a:tailEnd type="none" w="med" len="med"/>
                    </a:lnL>
                    <a:lnR w="19050">
                      <a:solidFill>
                        <a:srgbClr val="CFD8DB"/>
                      </a:solidFill>
                      <a:prstDash val="solid"/>
                    </a:lnR>
                    <a:lnT w="19050">
                      <a:solidFill>
                        <a:srgbClr val="CFD8DB"/>
                      </a:solidFill>
                      <a:prstDash val="solid"/>
                    </a:lnT>
                    <a:lnB w="19050" cap="flat" cmpd="sng" algn="ctr">
                      <a:solidFill>
                        <a:srgbClr val="CFD8DB"/>
                      </a:solidFill>
                      <a:prstDash val="solid"/>
                      <a:round/>
                      <a:headEnd type="none" w="med" len="med"/>
                      <a:tailEnd type="none" w="med" len="med"/>
                    </a:lnB>
                  </a:tcPr>
                </a:tc>
                <a:extLst>
                  <a:ext uri="{0D108BD9-81ED-4DB2-BD59-A6C34878D82A}">
                    <a16:rowId xmlns:a16="http://schemas.microsoft.com/office/drawing/2014/main" val="10000"/>
                  </a:ext>
                </a:extLst>
              </a:tr>
              <a:tr h="1293936">
                <a:tc>
                  <a:txBody>
                    <a:bodyPr/>
                    <a:lstStyle/>
                    <a:p>
                      <a:pPr marL="635" algn="ctr">
                        <a:lnSpc>
                          <a:spcPct val="100000"/>
                        </a:lnSpc>
                        <a:spcBef>
                          <a:spcPts val="1080"/>
                        </a:spcBef>
                      </a:pPr>
                      <a:endParaRPr lang="en-IN" sz="1500" b="1" dirty="0">
                        <a:solidFill>
                          <a:srgbClr val="001F60"/>
                        </a:solidFill>
                        <a:latin typeface="Tahoma"/>
                        <a:cs typeface="Tahoma"/>
                      </a:endParaRPr>
                    </a:p>
                    <a:p>
                      <a:pPr marL="635" algn="ctr">
                        <a:lnSpc>
                          <a:spcPct val="100000"/>
                        </a:lnSpc>
                        <a:spcBef>
                          <a:spcPts val="1080"/>
                        </a:spcBef>
                      </a:pPr>
                      <a:r>
                        <a:rPr lang="en-IN" sz="1500" b="1" dirty="0">
                          <a:solidFill>
                            <a:srgbClr val="001F60"/>
                          </a:solidFill>
                          <a:latin typeface="Tahoma"/>
                          <a:cs typeface="Tahoma"/>
                        </a:rPr>
                        <a:t>Exempted Goods</a:t>
                      </a:r>
                      <a:endParaRPr sz="1500" dirty="0">
                        <a:latin typeface="Tahoma"/>
                        <a:cs typeface="Tahoma"/>
                      </a:endParaRPr>
                    </a:p>
                  </a:txBody>
                  <a:tcPr marL="0" marR="0" marT="137160" marB="0">
                    <a:lnL w="19050">
                      <a:solidFill>
                        <a:srgbClr val="CFD8DB"/>
                      </a:solidFill>
                      <a:prstDash val="solid"/>
                    </a:lnL>
                    <a:lnR w="19050" cap="flat" cmpd="sng" algn="ctr">
                      <a:solidFill>
                        <a:srgbClr val="CFD8DB"/>
                      </a:solidFill>
                      <a:prstDash val="solid"/>
                      <a:round/>
                      <a:headEnd type="none" w="med" len="med"/>
                      <a:tailEnd type="none" w="med" len="med"/>
                    </a:lnR>
                    <a:lnT w="19050" cap="flat" cmpd="sng" algn="ctr">
                      <a:solidFill>
                        <a:srgbClr val="CFD8DB"/>
                      </a:solidFill>
                      <a:prstDash val="solid"/>
                      <a:round/>
                      <a:headEnd type="none" w="med" len="med"/>
                      <a:tailEnd type="none" w="med" len="med"/>
                    </a:lnT>
                    <a:lnB w="19050">
                      <a:solidFill>
                        <a:srgbClr val="CFD8DB"/>
                      </a:solidFill>
                      <a:prstDash val="solid"/>
                    </a:lnB>
                  </a:tcPr>
                </a:tc>
                <a:tc>
                  <a:txBody>
                    <a:bodyPr/>
                    <a:lstStyle/>
                    <a:p>
                      <a:pPr marL="100330" marR="158115">
                        <a:lnSpc>
                          <a:spcPct val="102699"/>
                        </a:lnSpc>
                        <a:spcBef>
                          <a:spcPts val="105"/>
                        </a:spcBef>
                      </a:pPr>
                      <a:endParaRPr lang="en-US" sz="1500" dirty="0">
                        <a:solidFill>
                          <a:srgbClr val="FF0000"/>
                        </a:solidFill>
                        <a:latin typeface="+mj-lt"/>
                        <a:ea typeface="Tahoma" panose="020B0604030504040204" pitchFamily="34" charset="0"/>
                        <a:cs typeface="Tahoma" panose="020B0604030504040204" pitchFamily="34" charset="0"/>
                      </a:endParaRPr>
                    </a:p>
                    <a:p>
                      <a:pPr marL="100330" marR="158115" algn="ctr">
                        <a:lnSpc>
                          <a:spcPct val="102699"/>
                        </a:lnSpc>
                        <a:spcBef>
                          <a:spcPts val="105"/>
                        </a:spcBef>
                      </a:pPr>
                      <a:endParaRPr lang="en-US" sz="1500" dirty="0">
                        <a:solidFill>
                          <a:srgbClr val="FF0000"/>
                        </a:solidFill>
                        <a:latin typeface="+mj-lt"/>
                        <a:ea typeface="Tahoma" panose="020B0604030504040204" pitchFamily="34" charset="0"/>
                        <a:cs typeface="Tahoma" panose="020B0604030504040204" pitchFamily="34" charset="0"/>
                      </a:endParaRPr>
                    </a:p>
                    <a:p>
                      <a:pPr marL="100330" marR="158115" algn="ctr">
                        <a:lnSpc>
                          <a:spcPct val="102699"/>
                        </a:lnSpc>
                        <a:spcBef>
                          <a:spcPts val="105"/>
                        </a:spcBef>
                      </a:pPr>
                      <a:r>
                        <a:rPr lang="en-US" sz="1500" dirty="0">
                          <a:solidFill>
                            <a:srgbClr val="FF0000"/>
                          </a:solidFill>
                          <a:latin typeface="+mj-lt"/>
                          <a:ea typeface="Tahoma" panose="020B0604030504040204" pitchFamily="34" charset="0"/>
                          <a:cs typeface="Tahoma" panose="020B0604030504040204" pitchFamily="34" charset="0"/>
                        </a:rPr>
                        <a:t>2% of value of goods</a:t>
                      </a:r>
                      <a:r>
                        <a:rPr lang="en-US" sz="1500" dirty="0">
                          <a:latin typeface="+mj-lt"/>
                          <a:ea typeface="Tahoma" panose="020B0604030504040204" pitchFamily="34" charset="0"/>
                          <a:cs typeface="Tahoma" panose="020B0604030504040204" pitchFamily="34" charset="0"/>
                        </a:rPr>
                        <a:t> or Rs </a:t>
                      </a:r>
                      <a:r>
                        <a:rPr lang="en-US" sz="1500" dirty="0">
                          <a:solidFill>
                            <a:srgbClr val="FF0000"/>
                          </a:solidFill>
                          <a:latin typeface="+mj-lt"/>
                          <a:ea typeface="Tahoma" panose="020B0604030504040204" pitchFamily="34" charset="0"/>
                          <a:cs typeface="Tahoma" panose="020B0604030504040204" pitchFamily="34" charset="0"/>
                        </a:rPr>
                        <a:t>25,000</a:t>
                      </a:r>
                      <a:r>
                        <a:rPr lang="en-US" sz="1500" dirty="0">
                          <a:latin typeface="+mj-lt"/>
                          <a:ea typeface="Tahoma" panose="020B0604030504040204" pitchFamily="34" charset="0"/>
                          <a:cs typeface="Tahoma" panose="020B0604030504040204" pitchFamily="34" charset="0"/>
                        </a:rPr>
                        <a:t> (each CGST &amp; SGST) whichever is </a:t>
                      </a:r>
                      <a:r>
                        <a:rPr lang="en-US" sz="1500" dirty="0">
                          <a:solidFill>
                            <a:srgbClr val="FF0000"/>
                          </a:solidFill>
                          <a:latin typeface="+mj-lt"/>
                          <a:ea typeface="Tahoma" panose="020B0604030504040204" pitchFamily="34" charset="0"/>
                          <a:cs typeface="Tahoma" panose="020B0604030504040204" pitchFamily="34" charset="0"/>
                        </a:rPr>
                        <a:t>lower.</a:t>
                      </a:r>
                      <a:endParaRPr sz="1500" dirty="0">
                        <a:solidFill>
                          <a:srgbClr val="FF0000"/>
                        </a:solidFill>
                        <a:latin typeface="+mj-lt"/>
                        <a:ea typeface="Tahoma" panose="020B0604030504040204" pitchFamily="34" charset="0"/>
                        <a:cs typeface="Tahoma" panose="020B0604030504040204" pitchFamily="34" charset="0"/>
                      </a:endParaRPr>
                    </a:p>
                  </a:txBody>
                  <a:tcPr marL="0" marR="0" marT="13335" marB="0">
                    <a:lnL w="19050" cap="flat" cmpd="sng" algn="ctr">
                      <a:solidFill>
                        <a:srgbClr val="CFD8DB"/>
                      </a:solidFill>
                      <a:prstDash val="solid"/>
                      <a:round/>
                      <a:headEnd type="none" w="med" len="med"/>
                      <a:tailEnd type="none" w="med" len="med"/>
                    </a:lnL>
                    <a:lnR w="19050" cap="flat" cmpd="sng" algn="ctr">
                      <a:solidFill>
                        <a:srgbClr val="CFD8DB"/>
                      </a:solidFill>
                      <a:prstDash val="solid"/>
                      <a:round/>
                      <a:headEnd type="none" w="med" len="med"/>
                      <a:tailEnd type="none" w="med" len="med"/>
                    </a:lnR>
                    <a:lnT w="19050" cap="flat" cmpd="sng" algn="ctr">
                      <a:solidFill>
                        <a:srgbClr val="CFD8DB"/>
                      </a:solidFill>
                      <a:prstDash val="solid"/>
                      <a:round/>
                      <a:headEnd type="none" w="med" len="med"/>
                      <a:tailEnd type="none" w="med" len="med"/>
                    </a:lnT>
                    <a:lnB w="19050">
                      <a:solidFill>
                        <a:srgbClr val="CFD8DB"/>
                      </a:solidFill>
                      <a:prstDash val="solid"/>
                    </a:lnB>
                  </a:tcPr>
                </a:tc>
                <a:tc>
                  <a:txBody>
                    <a:bodyPr/>
                    <a:lstStyle/>
                    <a:p>
                      <a:pPr marL="102235" algn="ctr">
                        <a:lnSpc>
                          <a:spcPct val="100000"/>
                        </a:lnSpc>
                        <a:spcBef>
                          <a:spcPts val="1080"/>
                        </a:spcBef>
                      </a:pPr>
                      <a:endParaRPr lang="en-US" sz="1500" dirty="0">
                        <a:solidFill>
                          <a:srgbClr val="FF0000"/>
                        </a:solidFill>
                        <a:latin typeface="+mj-lt"/>
                        <a:ea typeface="Tahoma" panose="020B0604030504040204" pitchFamily="34" charset="0"/>
                        <a:cs typeface="Tahoma" panose="020B0604030504040204" pitchFamily="34" charset="0"/>
                      </a:endParaRPr>
                    </a:p>
                    <a:p>
                      <a:pPr marL="102235" algn="ctr">
                        <a:lnSpc>
                          <a:spcPct val="100000"/>
                        </a:lnSpc>
                        <a:spcBef>
                          <a:spcPts val="1080"/>
                        </a:spcBef>
                      </a:pPr>
                      <a:r>
                        <a:rPr lang="en-US" sz="1500" dirty="0">
                          <a:solidFill>
                            <a:srgbClr val="FF0000"/>
                          </a:solidFill>
                          <a:latin typeface="+mj-lt"/>
                          <a:ea typeface="Tahoma" panose="020B0604030504040204" pitchFamily="34" charset="0"/>
                          <a:cs typeface="Tahoma" panose="020B0604030504040204" pitchFamily="34" charset="0"/>
                        </a:rPr>
                        <a:t>5% of value of goods </a:t>
                      </a:r>
                      <a:r>
                        <a:rPr lang="en-US" sz="1500" dirty="0">
                          <a:latin typeface="+mj-lt"/>
                          <a:ea typeface="Tahoma" panose="020B0604030504040204" pitchFamily="34" charset="0"/>
                          <a:cs typeface="Tahoma" panose="020B0604030504040204" pitchFamily="34" charset="0"/>
                        </a:rPr>
                        <a:t>or </a:t>
                      </a:r>
                      <a:r>
                        <a:rPr lang="en-US" sz="1500" dirty="0">
                          <a:solidFill>
                            <a:srgbClr val="FF0000"/>
                          </a:solidFill>
                          <a:latin typeface="+mj-lt"/>
                          <a:ea typeface="Tahoma" panose="020B0604030504040204" pitchFamily="34" charset="0"/>
                          <a:cs typeface="Tahoma" panose="020B0604030504040204" pitchFamily="34" charset="0"/>
                        </a:rPr>
                        <a:t>Rs 25,000 </a:t>
                      </a:r>
                      <a:r>
                        <a:rPr lang="en-US" sz="1500" dirty="0">
                          <a:latin typeface="+mj-lt"/>
                          <a:ea typeface="Tahoma" panose="020B0604030504040204" pitchFamily="34" charset="0"/>
                          <a:cs typeface="Tahoma" panose="020B0604030504040204" pitchFamily="34" charset="0"/>
                        </a:rPr>
                        <a:t>(each CGST &amp; SGST) whichever is </a:t>
                      </a:r>
                      <a:r>
                        <a:rPr lang="en-US" sz="1500" dirty="0">
                          <a:solidFill>
                            <a:srgbClr val="FF0000"/>
                          </a:solidFill>
                          <a:latin typeface="+mj-lt"/>
                          <a:ea typeface="Tahoma" panose="020B0604030504040204" pitchFamily="34" charset="0"/>
                          <a:cs typeface="Tahoma" panose="020B0604030504040204" pitchFamily="34" charset="0"/>
                        </a:rPr>
                        <a:t>lower</a:t>
                      </a:r>
                    </a:p>
                    <a:p>
                      <a:pPr marL="102235" algn="ctr">
                        <a:lnSpc>
                          <a:spcPct val="100000"/>
                        </a:lnSpc>
                        <a:spcBef>
                          <a:spcPts val="1080"/>
                        </a:spcBef>
                      </a:pPr>
                      <a:endParaRPr sz="1500" dirty="0">
                        <a:solidFill>
                          <a:srgbClr val="FF0000"/>
                        </a:solidFill>
                        <a:latin typeface="+mj-lt"/>
                        <a:ea typeface="Tahoma" panose="020B0604030504040204" pitchFamily="34" charset="0"/>
                        <a:cs typeface="Tahoma" panose="020B0604030504040204" pitchFamily="34" charset="0"/>
                      </a:endParaRPr>
                    </a:p>
                  </a:txBody>
                  <a:tcPr marL="0" marR="0" marT="137160" marB="0">
                    <a:lnL w="19050" cap="flat" cmpd="sng" algn="ctr">
                      <a:solidFill>
                        <a:srgbClr val="CFD8DB"/>
                      </a:solidFill>
                      <a:prstDash val="solid"/>
                      <a:round/>
                      <a:headEnd type="none" w="med" len="med"/>
                      <a:tailEnd type="none" w="med" len="med"/>
                    </a:lnL>
                    <a:lnR w="19050" cap="flat" cmpd="sng" algn="ctr">
                      <a:solidFill>
                        <a:srgbClr val="CFD8DB"/>
                      </a:solidFill>
                      <a:prstDash val="solid"/>
                      <a:round/>
                      <a:headEnd type="none" w="med" len="med"/>
                      <a:tailEnd type="none" w="med" len="med"/>
                    </a:lnR>
                    <a:lnT w="19050" cap="flat" cmpd="sng" algn="ctr">
                      <a:solidFill>
                        <a:srgbClr val="CFD8DB"/>
                      </a:solidFill>
                      <a:prstDash val="solid"/>
                      <a:round/>
                      <a:headEnd type="none" w="med" len="med"/>
                      <a:tailEnd type="none" w="med" len="med"/>
                    </a:lnT>
                    <a:lnB w="19050" cap="flat" cmpd="sng" algn="ctr">
                      <a:solidFill>
                        <a:srgbClr val="CFD8DB"/>
                      </a:solidFill>
                      <a:prstDash val="solid"/>
                      <a:round/>
                      <a:headEnd type="none" w="med" len="med"/>
                      <a:tailEnd type="none" w="med" len="med"/>
                    </a:lnB>
                  </a:tcPr>
                </a:tc>
                <a:tc rowSpan="2">
                  <a:txBody>
                    <a:bodyPr/>
                    <a:lstStyle/>
                    <a:p>
                      <a:pPr marL="102235" algn="l">
                        <a:lnSpc>
                          <a:spcPct val="100000"/>
                        </a:lnSpc>
                        <a:spcBef>
                          <a:spcPts val="1080"/>
                        </a:spcBef>
                      </a:pPr>
                      <a:r>
                        <a:rPr lang="en-US" sz="1500" dirty="0">
                          <a:latin typeface="+mj-lt"/>
                          <a:ea typeface="Tahoma" panose="020B0604030504040204" pitchFamily="34" charset="0"/>
                          <a:cs typeface="Tahoma" panose="020B0604030504040204" pitchFamily="34" charset="0"/>
                        </a:rPr>
                        <a:t>Upon furnishing of security equivalent to the amount payable under clause (a) or clause (b) in such form and manner as may be prescribed. However, the form has not been prescribed but section 67(6) read along with Rule 140(1) provides for security in the form of bank guarantee which can be furnished for release of goods.</a:t>
                      </a:r>
                    </a:p>
                    <a:p>
                      <a:pPr marL="102235" algn="l">
                        <a:lnSpc>
                          <a:spcPct val="100000"/>
                        </a:lnSpc>
                        <a:spcBef>
                          <a:spcPts val="1080"/>
                        </a:spcBef>
                      </a:pPr>
                      <a:endParaRPr sz="1500" dirty="0">
                        <a:solidFill>
                          <a:srgbClr val="FF0000"/>
                        </a:solidFill>
                        <a:latin typeface="+mj-lt"/>
                        <a:ea typeface="Tahoma" panose="020B0604030504040204" pitchFamily="34" charset="0"/>
                        <a:cs typeface="Tahoma" panose="020B0604030504040204" pitchFamily="34" charset="0"/>
                      </a:endParaRPr>
                    </a:p>
                  </a:txBody>
                  <a:tcPr marL="0" marR="0" marT="137160" marB="0">
                    <a:lnL w="19050" cap="flat" cmpd="sng" algn="ctr">
                      <a:solidFill>
                        <a:srgbClr val="CFD8DB"/>
                      </a:solidFill>
                      <a:prstDash val="solid"/>
                      <a:round/>
                      <a:headEnd type="none" w="med" len="med"/>
                      <a:tailEnd type="none" w="med" len="med"/>
                    </a:lnL>
                    <a:lnR w="19050">
                      <a:solidFill>
                        <a:srgbClr val="CFD8DB"/>
                      </a:solidFill>
                      <a:prstDash val="solid"/>
                    </a:lnR>
                    <a:lnT w="19050" cap="flat" cmpd="sng" algn="ctr">
                      <a:solidFill>
                        <a:srgbClr val="CFD8DB"/>
                      </a:solidFill>
                      <a:prstDash val="solid"/>
                      <a:round/>
                      <a:headEnd type="none" w="med" len="med"/>
                      <a:tailEnd type="none" w="med" len="med"/>
                    </a:lnT>
                    <a:lnB w="19050">
                      <a:solidFill>
                        <a:srgbClr val="CFD8DB"/>
                      </a:solidFill>
                      <a:prstDash val="solid"/>
                    </a:lnB>
                  </a:tcPr>
                </a:tc>
                <a:extLst>
                  <a:ext uri="{0D108BD9-81ED-4DB2-BD59-A6C34878D82A}">
                    <a16:rowId xmlns:a16="http://schemas.microsoft.com/office/drawing/2014/main" val="10003"/>
                  </a:ext>
                </a:extLst>
              </a:tr>
              <a:tr h="1277555">
                <a:tc>
                  <a:txBody>
                    <a:bodyPr/>
                    <a:lstStyle/>
                    <a:p>
                      <a:pPr>
                        <a:lnSpc>
                          <a:spcPct val="100000"/>
                        </a:lnSpc>
                        <a:spcBef>
                          <a:spcPts val="30"/>
                        </a:spcBef>
                      </a:pPr>
                      <a:endParaRPr lang="en-IN" sz="2050" dirty="0">
                        <a:latin typeface="Times New Roman"/>
                        <a:cs typeface="Times New Roman"/>
                      </a:endParaRPr>
                    </a:p>
                    <a:p>
                      <a:pPr marL="1270" algn="ctr">
                        <a:lnSpc>
                          <a:spcPct val="100000"/>
                        </a:lnSpc>
                      </a:pPr>
                      <a:endParaRPr lang="en-IN" sz="1500" b="1" dirty="0">
                        <a:solidFill>
                          <a:srgbClr val="001F60"/>
                        </a:solidFill>
                        <a:latin typeface="Tahoma"/>
                        <a:cs typeface="Tahoma"/>
                      </a:endParaRPr>
                    </a:p>
                    <a:p>
                      <a:pPr marL="1270" algn="ctr">
                        <a:lnSpc>
                          <a:spcPct val="100000"/>
                        </a:lnSpc>
                      </a:pPr>
                      <a:r>
                        <a:rPr lang="en-IN" sz="1500" b="1" dirty="0">
                          <a:solidFill>
                            <a:srgbClr val="001F60"/>
                          </a:solidFill>
                          <a:latin typeface="Tahoma"/>
                          <a:cs typeface="Tahoma"/>
                        </a:rPr>
                        <a:t>Taxable Goods</a:t>
                      </a:r>
                      <a:endParaRPr lang="en-IN" sz="1500" dirty="0">
                        <a:latin typeface="Tahoma"/>
                        <a:cs typeface="Tahoma"/>
                      </a:endParaRPr>
                    </a:p>
                  </a:txBody>
                  <a:tcPr marL="0" marR="0" marT="3810" marB="0">
                    <a:lnL w="19050">
                      <a:solidFill>
                        <a:srgbClr val="CFD8DB"/>
                      </a:solidFill>
                      <a:prstDash val="solid"/>
                    </a:lnL>
                    <a:lnR w="19050">
                      <a:solidFill>
                        <a:srgbClr val="CFD8DB"/>
                      </a:solidFill>
                      <a:prstDash val="solid"/>
                    </a:lnR>
                    <a:lnT w="19050">
                      <a:solidFill>
                        <a:srgbClr val="CFD8DB"/>
                      </a:solidFill>
                      <a:prstDash val="solid"/>
                    </a:lnT>
                    <a:lnB w="19050">
                      <a:solidFill>
                        <a:srgbClr val="CFD8DB"/>
                      </a:solidFill>
                      <a:prstDash val="solid"/>
                    </a:lnB>
                  </a:tcPr>
                </a:tc>
                <a:tc>
                  <a:txBody>
                    <a:bodyPr/>
                    <a:lstStyle/>
                    <a:p>
                      <a:pPr marL="100330" marR="432434">
                        <a:lnSpc>
                          <a:spcPct val="102699"/>
                        </a:lnSpc>
                        <a:spcBef>
                          <a:spcPts val="1415"/>
                        </a:spcBef>
                      </a:pPr>
                      <a:r>
                        <a:rPr lang="en-US" sz="1500" dirty="0">
                          <a:latin typeface="+mj-lt"/>
                          <a:ea typeface="Tahoma" panose="020B0604030504040204" pitchFamily="34" charset="0"/>
                          <a:cs typeface="Tahoma" panose="020B0604030504040204" pitchFamily="34" charset="0"/>
                        </a:rPr>
                        <a:t> </a:t>
                      </a:r>
                    </a:p>
                    <a:p>
                      <a:pPr marL="100330" marR="432434">
                        <a:lnSpc>
                          <a:spcPct val="102699"/>
                        </a:lnSpc>
                        <a:spcBef>
                          <a:spcPts val="1415"/>
                        </a:spcBef>
                      </a:pPr>
                      <a:r>
                        <a:rPr lang="en-US" sz="1500" dirty="0">
                          <a:latin typeface="+mj-lt"/>
                          <a:ea typeface="Tahoma" panose="020B0604030504040204" pitchFamily="34" charset="0"/>
                          <a:cs typeface="Tahoma" panose="020B0604030504040204" pitchFamily="34" charset="0"/>
                        </a:rPr>
                        <a:t>Penalty equal to </a:t>
                      </a:r>
                      <a:r>
                        <a:rPr lang="en-US" sz="1500" dirty="0">
                          <a:solidFill>
                            <a:srgbClr val="FF0000"/>
                          </a:solidFill>
                          <a:latin typeface="+mj-lt"/>
                          <a:ea typeface="Tahoma" panose="020B0604030504040204" pitchFamily="34" charset="0"/>
                          <a:cs typeface="Tahoma" panose="020B0604030504040204" pitchFamily="34" charset="0"/>
                        </a:rPr>
                        <a:t>200% of the tax payable</a:t>
                      </a:r>
                      <a:r>
                        <a:rPr lang="en-US" sz="1500" dirty="0">
                          <a:latin typeface="+mj-lt"/>
                          <a:ea typeface="Tahoma" panose="020B0604030504040204" pitchFamily="34" charset="0"/>
                          <a:cs typeface="Tahoma" panose="020B0604030504040204" pitchFamily="34" charset="0"/>
                        </a:rPr>
                        <a:t> on such goods.</a:t>
                      </a:r>
                      <a:endParaRPr sz="1500" dirty="0">
                        <a:solidFill>
                          <a:srgbClr val="FF0000"/>
                        </a:solidFill>
                        <a:latin typeface="+mj-lt"/>
                        <a:ea typeface="Tahoma" panose="020B0604030504040204" pitchFamily="34" charset="0"/>
                        <a:cs typeface="Tahoma" panose="020B0604030504040204" pitchFamily="34" charset="0"/>
                      </a:endParaRPr>
                    </a:p>
                  </a:txBody>
                  <a:tcPr marL="0" marR="0" marT="179705" marB="0">
                    <a:lnL w="19050">
                      <a:solidFill>
                        <a:srgbClr val="CFD8DB"/>
                      </a:solidFill>
                      <a:prstDash val="solid"/>
                    </a:lnL>
                    <a:lnR w="19050">
                      <a:solidFill>
                        <a:srgbClr val="CFD8DB"/>
                      </a:solidFill>
                      <a:prstDash val="solid"/>
                    </a:lnR>
                    <a:lnT w="19050">
                      <a:solidFill>
                        <a:srgbClr val="CFD8DB"/>
                      </a:solidFill>
                      <a:prstDash val="solid"/>
                    </a:lnT>
                    <a:lnB w="19050">
                      <a:solidFill>
                        <a:srgbClr val="CFD8DB"/>
                      </a:solidFill>
                      <a:prstDash val="solid"/>
                    </a:lnB>
                  </a:tcPr>
                </a:tc>
                <a:tc>
                  <a:txBody>
                    <a:bodyPr/>
                    <a:lstStyle/>
                    <a:p>
                      <a:pPr algn="just">
                        <a:lnSpc>
                          <a:spcPct val="100000"/>
                        </a:lnSpc>
                        <a:spcBef>
                          <a:spcPts val="30"/>
                        </a:spcBef>
                      </a:pPr>
                      <a:endParaRPr lang="en-US" sz="1500" dirty="0">
                        <a:latin typeface="+mj-lt"/>
                        <a:ea typeface="Tahoma" panose="020B0604030504040204" pitchFamily="34" charset="0"/>
                        <a:cs typeface="Tahoma" panose="020B0604030504040204" pitchFamily="34" charset="0"/>
                      </a:endParaRPr>
                    </a:p>
                    <a:p>
                      <a:pPr algn="just">
                        <a:lnSpc>
                          <a:spcPct val="100000"/>
                        </a:lnSpc>
                        <a:spcBef>
                          <a:spcPts val="30"/>
                        </a:spcBef>
                      </a:pPr>
                      <a:endParaRPr lang="en-US" sz="1500" dirty="0">
                        <a:latin typeface="+mj-lt"/>
                        <a:ea typeface="Tahoma" panose="020B0604030504040204" pitchFamily="34" charset="0"/>
                        <a:cs typeface="Tahoma" panose="020B0604030504040204" pitchFamily="34" charset="0"/>
                      </a:endParaRPr>
                    </a:p>
                    <a:p>
                      <a:pPr algn="just">
                        <a:lnSpc>
                          <a:spcPct val="100000"/>
                        </a:lnSpc>
                        <a:spcBef>
                          <a:spcPts val="30"/>
                        </a:spcBef>
                      </a:pPr>
                      <a:r>
                        <a:rPr lang="en-US" sz="1500" dirty="0">
                          <a:latin typeface="+mj-lt"/>
                          <a:ea typeface="Tahoma" panose="020B0604030504040204" pitchFamily="34" charset="0"/>
                          <a:cs typeface="Tahoma" panose="020B0604030504040204" pitchFamily="34" charset="0"/>
                        </a:rPr>
                        <a:t>Penalty equal to </a:t>
                      </a:r>
                      <a:r>
                        <a:rPr lang="en-US" sz="1500" dirty="0">
                          <a:solidFill>
                            <a:srgbClr val="FF0000"/>
                          </a:solidFill>
                          <a:latin typeface="+mj-lt"/>
                          <a:ea typeface="Tahoma" panose="020B0604030504040204" pitchFamily="34" charset="0"/>
                          <a:cs typeface="Tahoma" panose="020B0604030504040204" pitchFamily="34" charset="0"/>
                        </a:rPr>
                        <a:t>50% of the value of the goods</a:t>
                      </a:r>
                      <a:r>
                        <a:rPr lang="en-US" sz="1500" dirty="0">
                          <a:latin typeface="+mj-lt"/>
                          <a:ea typeface="Tahoma" panose="020B0604030504040204" pitchFamily="34" charset="0"/>
                          <a:cs typeface="Tahoma" panose="020B0604030504040204" pitchFamily="34" charset="0"/>
                        </a:rPr>
                        <a:t>    </a:t>
                      </a:r>
                    </a:p>
                    <a:p>
                      <a:pPr algn="just">
                        <a:lnSpc>
                          <a:spcPct val="100000"/>
                        </a:lnSpc>
                        <a:spcBef>
                          <a:spcPts val="30"/>
                        </a:spcBef>
                      </a:pPr>
                      <a:r>
                        <a:rPr lang="en-US" sz="1500" b="1" dirty="0">
                          <a:latin typeface="+mj-lt"/>
                          <a:ea typeface="Tahoma" panose="020B0604030504040204" pitchFamily="34" charset="0"/>
                          <a:cs typeface="Tahoma" panose="020B0604030504040204" pitchFamily="34" charset="0"/>
                        </a:rPr>
                        <a:t>                                       OR</a:t>
                      </a:r>
                    </a:p>
                    <a:p>
                      <a:pPr algn="just">
                        <a:lnSpc>
                          <a:spcPct val="100000"/>
                        </a:lnSpc>
                        <a:spcBef>
                          <a:spcPts val="30"/>
                        </a:spcBef>
                      </a:pPr>
                      <a:r>
                        <a:rPr lang="en-US" sz="1500" dirty="0">
                          <a:solidFill>
                            <a:srgbClr val="FF0000"/>
                          </a:solidFill>
                          <a:latin typeface="+mj-lt"/>
                          <a:ea typeface="Tahoma" panose="020B0604030504040204" pitchFamily="34" charset="0"/>
                          <a:cs typeface="Tahoma" panose="020B0604030504040204" pitchFamily="34" charset="0"/>
                        </a:rPr>
                        <a:t>200% of the tax payable</a:t>
                      </a:r>
                      <a:r>
                        <a:rPr lang="en-US" sz="1500" dirty="0">
                          <a:latin typeface="+mj-lt"/>
                          <a:ea typeface="Tahoma" panose="020B0604030504040204" pitchFamily="34" charset="0"/>
                          <a:cs typeface="Tahoma" panose="020B0604030504040204" pitchFamily="34" charset="0"/>
                        </a:rPr>
                        <a:t> on such goods, whichever is </a:t>
                      </a:r>
                      <a:r>
                        <a:rPr lang="en-US" sz="1500" dirty="0">
                          <a:solidFill>
                            <a:srgbClr val="FF0000"/>
                          </a:solidFill>
                          <a:latin typeface="+mj-lt"/>
                          <a:ea typeface="Tahoma" panose="020B0604030504040204" pitchFamily="34" charset="0"/>
                          <a:cs typeface="Tahoma" panose="020B0604030504040204" pitchFamily="34" charset="0"/>
                        </a:rPr>
                        <a:t>higher</a:t>
                      </a:r>
                      <a:r>
                        <a:rPr lang="en-US" sz="1500" dirty="0">
                          <a:latin typeface="+mj-lt"/>
                          <a:ea typeface="Tahoma" panose="020B0604030504040204" pitchFamily="34" charset="0"/>
                          <a:cs typeface="Tahoma" panose="020B0604030504040204" pitchFamily="34" charset="0"/>
                        </a:rPr>
                        <a:t>. </a:t>
                      </a:r>
                      <a:endParaRPr sz="1500" dirty="0">
                        <a:latin typeface="+mj-lt"/>
                        <a:ea typeface="Tahoma" panose="020B0604030504040204" pitchFamily="34" charset="0"/>
                        <a:cs typeface="Tahoma" panose="020B0604030504040204" pitchFamily="34" charset="0"/>
                      </a:endParaRPr>
                    </a:p>
                  </a:txBody>
                  <a:tcPr marL="0" marR="0" marT="3810" marB="0">
                    <a:lnL w="19050" cap="flat" cmpd="sng" algn="ctr">
                      <a:solidFill>
                        <a:srgbClr val="CFD8DB"/>
                      </a:solidFill>
                      <a:prstDash val="solid"/>
                      <a:round/>
                      <a:headEnd type="none" w="med" len="med"/>
                      <a:tailEnd type="none" w="med" len="med"/>
                    </a:lnL>
                    <a:lnR w="19050" cap="flat" cmpd="sng" algn="ctr">
                      <a:solidFill>
                        <a:srgbClr val="CFD8DB"/>
                      </a:solidFill>
                      <a:prstDash val="solid"/>
                      <a:round/>
                      <a:headEnd type="none" w="med" len="med"/>
                      <a:tailEnd type="none" w="med" len="med"/>
                    </a:lnR>
                    <a:lnT w="19050" cap="flat" cmpd="sng" algn="ctr">
                      <a:solidFill>
                        <a:srgbClr val="CFD8DB"/>
                      </a:solidFill>
                      <a:prstDash val="solid"/>
                      <a:round/>
                      <a:headEnd type="none" w="med" len="med"/>
                      <a:tailEnd type="none" w="med" len="med"/>
                    </a:lnT>
                    <a:lnB w="19050">
                      <a:solidFill>
                        <a:srgbClr val="CFD8DB"/>
                      </a:solidFill>
                      <a:prstDash val="solid"/>
                    </a:lnB>
                  </a:tcPr>
                </a:tc>
                <a:tc vMerge="1">
                  <a:txBody>
                    <a:bodyPr/>
                    <a:lstStyle/>
                    <a:p>
                      <a:pPr>
                        <a:lnSpc>
                          <a:spcPct val="100000"/>
                        </a:lnSpc>
                        <a:spcBef>
                          <a:spcPts val="30"/>
                        </a:spcBef>
                      </a:pPr>
                      <a:endParaRPr sz="1500" dirty="0">
                        <a:latin typeface="Tahoma" panose="020B0604030504040204" pitchFamily="34" charset="0"/>
                        <a:ea typeface="Tahoma" panose="020B0604030504040204" pitchFamily="34" charset="0"/>
                        <a:cs typeface="Tahoma" panose="020B0604030504040204" pitchFamily="34" charset="0"/>
                      </a:endParaRPr>
                    </a:p>
                  </a:txBody>
                  <a:tcPr marL="0" marR="0" marT="3810" marB="0">
                    <a:lnL w="19050" cap="flat" cmpd="sng" algn="ctr">
                      <a:solidFill>
                        <a:srgbClr val="CFD8DB"/>
                      </a:solidFill>
                      <a:prstDash val="solid"/>
                      <a:round/>
                      <a:headEnd type="none" w="med" len="med"/>
                      <a:tailEnd type="none" w="med" len="med"/>
                    </a:lnL>
                    <a:lnR w="19050">
                      <a:solidFill>
                        <a:srgbClr val="CFD8DB"/>
                      </a:solidFill>
                      <a:prstDash val="solid"/>
                    </a:lnR>
                    <a:lnT w="19050" cap="flat" cmpd="sng" algn="ctr">
                      <a:solidFill>
                        <a:srgbClr val="CFD8DB"/>
                      </a:solidFill>
                      <a:prstDash val="solid"/>
                      <a:round/>
                      <a:headEnd type="none" w="med" len="med"/>
                      <a:tailEnd type="none" w="med" len="med"/>
                    </a:lnT>
                    <a:lnB w="19050">
                      <a:solidFill>
                        <a:srgbClr val="CFD8DB"/>
                      </a:solidFill>
                      <a:prstDash val="solid"/>
                    </a:lnB>
                  </a:tcPr>
                </a:tc>
                <a:extLst>
                  <a:ext uri="{0D108BD9-81ED-4DB2-BD59-A6C34878D82A}">
                    <a16:rowId xmlns:a16="http://schemas.microsoft.com/office/drawing/2014/main" val="10004"/>
                  </a:ext>
                </a:extLst>
              </a:tr>
            </a:tbl>
          </a:graphicData>
        </a:graphic>
      </p:graphicFrame>
      <p:sp>
        <p:nvSpPr>
          <p:cNvPr id="2" name="Title 1">
            <a:extLst>
              <a:ext uri="{FF2B5EF4-FFF2-40B4-BE49-F238E27FC236}">
                <a16:creationId xmlns:a16="http://schemas.microsoft.com/office/drawing/2014/main" id="{5E129F46-BD24-3F96-FE07-55D12360B055}"/>
              </a:ext>
            </a:extLst>
          </p:cNvPr>
          <p:cNvSpPr txBox="1">
            <a:spLocks/>
          </p:cNvSpPr>
          <p:nvPr/>
        </p:nvSpPr>
        <p:spPr>
          <a:xfrm>
            <a:off x="2141573" y="159278"/>
            <a:ext cx="7395127" cy="147430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400" b="1" dirty="0">
                <a:solidFill>
                  <a:schemeClr val="tx2"/>
                </a:solidFill>
                <a:latin typeface="Century Gothic" panose="020B0502020202020204" pitchFamily="34" charset="0"/>
                <a:ea typeface="Lato Heavy" charset="0"/>
                <a:cs typeface="Poppins" pitchFamily="2" charset="77"/>
              </a:rPr>
              <a:t>SECTION 129: </a:t>
            </a:r>
          </a:p>
          <a:p>
            <a:pPr algn="ctr"/>
            <a:r>
              <a:rPr lang="en-US" sz="3400" b="1" dirty="0">
                <a:solidFill>
                  <a:schemeClr val="tx2"/>
                </a:solidFill>
                <a:latin typeface="Century Gothic" panose="020B0502020202020204" pitchFamily="34" charset="0"/>
                <a:ea typeface="Lato Heavy" charset="0"/>
                <a:cs typeface="Poppins" pitchFamily="2" charset="77"/>
              </a:rPr>
              <a:t>Detention, Seizure &amp; Release</a:t>
            </a:r>
          </a:p>
        </p:txBody>
      </p:sp>
    </p:spTree>
    <p:extLst>
      <p:ext uri="{BB962C8B-B14F-4D97-AF65-F5344CB8AC3E}">
        <p14:creationId xmlns:p14="http://schemas.microsoft.com/office/powerpoint/2010/main" val="35314154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F3126BF-DD25-710A-95AF-BB4204486ADF}"/>
              </a:ext>
            </a:extLst>
          </p:cNvPr>
          <p:cNvSpPr>
            <a:spLocks/>
          </p:cNvSpPr>
          <p:nvPr/>
        </p:nvSpPr>
        <p:spPr>
          <a:xfrm rot="10800000" flipV="1">
            <a:off x="4796873" y="0"/>
            <a:ext cx="7395127" cy="6858000"/>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400" u="sng" dirty="0">
              <a:solidFill>
                <a:schemeClr val="tx1"/>
              </a:solidFill>
              <a:latin typeface="Century Gothic" panose="020B0502020202020204" pitchFamily="34" charset="0"/>
            </a:endParaRPr>
          </a:p>
        </p:txBody>
      </p:sp>
      <p:sp>
        <p:nvSpPr>
          <p:cNvPr id="2" name="Rectangle 1">
            <a:extLst>
              <a:ext uri="{FF2B5EF4-FFF2-40B4-BE49-F238E27FC236}">
                <a16:creationId xmlns:a16="http://schemas.microsoft.com/office/drawing/2014/main" id="{9FAF53BE-F772-F88B-ABCA-60839C4DB768}"/>
              </a:ext>
            </a:extLst>
          </p:cNvPr>
          <p:cNvSpPr/>
          <p:nvPr/>
        </p:nvSpPr>
        <p:spPr>
          <a:xfrm>
            <a:off x="-1099330" y="430696"/>
            <a:ext cx="7699513" cy="6858000"/>
          </a:xfrm>
          <a:prstGeom prst="rect">
            <a:avLst/>
          </a:prstGeom>
          <a:blipFill dpi="0" rotWithShape="1">
            <a:blip r:embed="rId2">
              <a:alphaModFix amt="20000"/>
              <a:extLst>
                <a:ext uri="{BEBA8EAE-BF5A-486C-A8C5-ECC9F3942E4B}">
                  <a14:imgProps xmlns:a14="http://schemas.microsoft.com/office/drawing/2010/main">
                    <a14:imgLayer r:embed="rId3">
                      <a14:imgEffect>
                        <a14:artisticGlowEdges trans="60000"/>
                      </a14:imgEffect>
                    </a14:imgLayer>
                  </a14:imgProps>
                </a:ex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6" name="Rectangle 5">
            <a:extLst>
              <a:ext uri="{FF2B5EF4-FFF2-40B4-BE49-F238E27FC236}">
                <a16:creationId xmlns:a16="http://schemas.microsoft.com/office/drawing/2014/main" id="{6BC2E9C0-D010-044F-F209-01CEE33F6837}"/>
              </a:ext>
            </a:extLst>
          </p:cNvPr>
          <p:cNvSpPr/>
          <p:nvPr/>
        </p:nvSpPr>
        <p:spPr>
          <a:xfrm>
            <a:off x="5101780" y="1562762"/>
            <a:ext cx="1651895" cy="5835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900"/>
          </a:p>
        </p:txBody>
      </p:sp>
      <p:graphicFrame>
        <p:nvGraphicFramePr>
          <p:cNvPr id="7" name="object 3">
            <a:extLst>
              <a:ext uri="{FF2B5EF4-FFF2-40B4-BE49-F238E27FC236}">
                <a16:creationId xmlns:a16="http://schemas.microsoft.com/office/drawing/2014/main" id="{B81C6641-3E11-68D8-B64B-9F20348B1C49}"/>
              </a:ext>
            </a:extLst>
          </p:cNvPr>
          <p:cNvGraphicFramePr>
            <a:graphicFrameLocks noGrp="1"/>
          </p:cNvGraphicFramePr>
          <p:nvPr>
            <p:extLst>
              <p:ext uri="{D42A27DB-BD31-4B8C-83A1-F6EECF244321}">
                <p14:modId xmlns:p14="http://schemas.microsoft.com/office/powerpoint/2010/main" val="845988371"/>
              </p:ext>
            </p:extLst>
          </p:nvPr>
        </p:nvGraphicFramePr>
        <p:xfrm>
          <a:off x="1210339" y="1905003"/>
          <a:ext cx="9771321" cy="4294969"/>
        </p:xfrm>
        <a:graphic>
          <a:graphicData uri="http://schemas.openxmlformats.org/drawingml/2006/table">
            <a:tbl>
              <a:tblPr firstRow="1" bandRow="1">
                <a:tableStyleId>{2D5ABB26-0587-4C30-8999-92F81FD0307C}</a:tableStyleId>
              </a:tblPr>
              <a:tblGrid>
                <a:gridCol w="1114650">
                  <a:extLst>
                    <a:ext uri="{9D8B030D-6E8A-4147-A177-3AD203B41FA5}">
                      <a16:colId xmlns:a16="http://schemas.microsoft.com/office/drawing/2014/main" val="20000"/>
                    </a:ext>
                  </a:extLst>
                </a:gridCol>
                <a:gridCol w="2388548">
                  <a:extLst>
                    <a:ext uri="{9D8B030D-6E8A-4147-A177-3AD203B41FA5}">
                      <a16:colId xmlns:a16="http://schemas.microsoft.com/office/drawing/2014/main" val="20001"/>
                    </a:ext>
                  </a:extLst>
                </a:gridCol>
                <a:gridCol w="6268123">
                  <a:extLst>
                    <a:ext uri="{9D8B030D-6E8A-4147-A177-3AD203B41FA5}">
                      <a16:colId xmlns:a16="http://schemas.microsoft.com/office/drawing/2014/main" val="20002"/>
                    </a:ext>
                  </a:extLst>
                </a:gridCol>
              </a:tblGrid>
              <a:tr h="501669">
                <a:tc>
                  <a:txBody>
                    <a:bodyPr/>
                    <a:lstStyle/>
                    <a:p>
                      <a:pPr marL="2540" algn="ctr">
                        <a:lnSpc>
                          <a:spcPct val="100000"/>
                        </a:lnSpc>
                        <a:spcBef>
                          <a:spcPts val="465"/>
                        </a:spcBef>
                      </a:pPr>
                      <a:r>
                        <a:rPr lang="en-US" sz="1800" b="1" dirty="0">
                          <a:solidFill>
                            <a:srgbClr val="002060"/>
                          </a:solidFill>
                          <a:latin typeface="Tahoma" panose="020B0604030504040204" pitchFamily="34" charset="0"/>
                          <a:ea typeface="Tahoma" panose="020B0604030504040204" pitchFamily="34" charset="0"/>
                          <a:cs typeface="Tahoma" panose="020B0604030504040204" pitchFamily="34" charset="0"/>
                        </a:rPr>
                        <a:t>129</a:t>
                      </a:r>
                      <a:endParaRPr sz="1800" b="1" dirty="0">
                        <a:solidFill>
                          <a:srgbClr val="002060"/>
                        </a:solidFill>
                        <a:latin typeface="Tahoma" panose="020B0604030504040204" pitchFamily="34" charset="0"/>
                        <a:ea typeface="Tahoma" panose="020B0604030504040204" pitchFamily="34" charset="0"/>
                        <a:cs typeface="Tahoma" panose="020B0604030504040204" pitchFamily="34" charset="0"/>
                      </a:endParaRPr>
                    </a:p>
                  </a:txBody>
                  <a:tcPr marL="0" marR="0" marT="59055" marB="0">
                    <a:lnL w="19050">
                      <a:solidFill>
                        <a:srgbClr val="CFD8DB"/>
                      </a:solidFill>
                      <a:prstDash val="solid"/>
                    </a:lnL>
                    <a:lnR w="19050">
                      <a:solidFill>
                        <a:srgbClr val="CFD8DB"/>
                      </a:solidFill>
                      <a:prstDash val="solid"/>
                    </a:lnR>
                    <a:lnT w="19050">
                      <a:solidFill>
                        <a:srgbClr val="CFD8DB"/>
                      </a:solidFill>
                      <a:prstDash val="solid"/>
                    </a:lnT>
                    <a:lnB w="19050">
                      <a:solidFill>
                        <a:srgbClr val="CFD8DB"/>
                      </a:solidFill>
                      <a:prstDash val="solid"/>
                    </a:lnB>
                  </a:tcPr>
                </a:tc>
                <a:tc>
                  <a:txBody>
                    <a:bodyPr/>
                    <a:lstStyle/>
                    <a:p>
                      <a:pPr algn="ctr">
                        <a:lnSpc>
                          <a:spcPct val="100000"/>
                        </a:lnSpc>
                        <a:spcBef>
                          <a:spcPts val="465"/>
                        </a:spcBef>
                      </a:pPr>
                      <a:r>
                        <a:rPr lang="en-US" sz="1800" b="1" dirty="0">
                          <a:solidFill>
                            <a:srgbClr val="002060"/>
                          </a:solidFill>
                          <a:latin typeface="Tahoma" panose="020B0604030504040204" pitchFamily="34" charset="0"/>
                          <a:ea typeface="Tahoma" panose="020B0604030504040204" pitchFamily="34" charset="0"/>
                          <a:cs typeface="Tahoma" panose="020B0604030504040204" pitchFamily="34" charset="0"/>
                        </a:rPr>
                        <a:t>Heading</a:t>
                      </a:r>
                      <a:endParaRPr sz="1800" b="1" dirty="0">
                        <a:solidFill>
                          <a:srgbClr val="002060"/>
                        </a:solidFill>
                        <a:latin typeface="Tahoma" panose="020B0604030504040204" pitchFamily="34" charset="0"/>
                        <a:ea typeface="Tahoma" panose="020B0604030504040204" pitchFamily="34" charset="0"/>
                        <a:cs typeface="Tahoma" panose="020B0604030504040204" pitchFamily="34" charset="0"/>
                      </a:endParaRPr>
                    </a:p>
                  </a:txBody>
                  <a:tcPr marL="0" marR="0" marT="59055" marB="0">
                    <a:lnL w="19050">
                      <a:solidFill>
                        <a:srgbClr val="CFD8DB"/>
                      </a:solidFill>
                      <a:prstDash val="solid"/>
                    </a:lnL>
                    <a:lnR w="19050">
                      <a:solidFill>
                        <a:srgbClr val="CFD8DB"/>
                      </a:solidFill>
                      <a:prstDash val="solid"/>
                    </a:lnR>
                    <a:lnT w="19050">
                      <a:solidFill>
                        <a:srgbClr val="CFD8DB"/>
                      </a:solidFill>
                      <a:prstDash val="solid"/>
                    </a:lnT>
                    <a:lnB w="19050">
                      <a:solidFill>
                        <a:srgbClr val="CFD8DB"/>
                      </a:solidFill>
                      <a:prstDash val="solid"/>
                    </a:lnB>
                  </a:tcPr>
                </a:tc>
                <a:tc>
                  <a:txBody>
                    <a:bodyPr/>
                    <a:lstStyle/>
                    <a:p>
                      <a:pPr marL="213360" algn="ctr">
                        <a:lnSpc>
                          <a:spcPct val="100000"/>
                        </a:lnSpc>
                        <a:spcBef>
                          <a:spcPts val="465"/>
                        </a:spcBef>
                      </a:pPr>
                      <a:r>
                        <a:rPr lang="en-US" sz="1800" b="1" dirty="0">
                          <a:solidFill>
                            <a:srgbClr val="002060"/>
                          </a:solidFill>
                          <a:latin typeface="Tahoma" panose="020B0604030504040204" pitchFamily="34" charset="0"/>
                          <a:ea typeface="Tahoma" panose="020B0604030504040204" pitchFamily="34" charset="0"/>
                          <a:cs typeface="Tahoma" panose="020B0604030504040204" pitchFamily="34" charset="0"/>
                        </a:rPr>
                        <a:t>Instances</a:t>
                      </a:r>
                      <a:endParaRPr sz="1800" b="1" dirty="0">
                        <a:solidFill>
                          <a:srgbClr val="002060"/>
                        </a:solidFill>
                        <a:latin typeface="Tahoma" panose="020B0604030504040204" pitchFamily="34" charset="0"/>
                        <a:ea typeface="Tahoma" panose="020B0604030504040204" pitchFamily="34" charset="0"/>
                        <a:cs typeface="Tahoma" panose="020B0604030504040204" pitchFamily="34" charset="0"/>
                      </a:endParaRPr>
                    </a:p>
                  </a:txBody>
                  <a:tcPr marL="0" marR="0" marT="59055" marB="0">
                    <a:lnL w="19050">
                      <a:solidFill>
                        <a:srgbClr val="CFD8DB"/>
                      </a:solidFill>
                      <a:prstDash val="solid"/>
                    </a:lnL>
                    <a:lnR w="19050">
                      <a:solidFill>
                        <a:srgbClr val="CFD8DB"/>
                      </a:solidFill>
                      <a:prstDash val="solid"/>
                    </a:lnR>
                    <a:lnT w="19050">
                      <a:solidFill>
                        <a:srgbClr val="CFD8DB"/>
                      </a:solidFill>
                      <a:prstDash val="solid"/>
                    </a:lnT>
                    <a:lnB w="19050">
                      <a:solidFill>
                        <a:srgbClr val="CFD8DB"/>
                      </a:solidFill>
                      <a:prstDash val="solid"/>
                    </a:lnB>
                  </a:tcPr>
                </a:tc>
                <a:extLst>
                  <a:ext uri="{0D108BD9-81ED-4DB2-BD59-A6C34878D82A}">
                    <a16:rowId xmlns:a16="http://schemas.microsoft.com/office/drawing/2014/main" val="10000"/>
                  </a:ext>
                </a:extLst>
              </a:tr>
              <a:tr h="634463">
                <a:tc>
                  <a:txBody>
                    <a:bodyPr/>
                    <a:lstStyle/>
                    <a:p>
                      <a:pPr marL="1905" algn="ctr">
                        <a:lnSpc>
                          <a:spcPct val="100000"/>
                        </a:lnSpc>
                        <a:spcBef>
                          <a:spcPts val="840"/>
                        </a:spcBef>
                      </a:pPr>
                      <a:r>
                        <a:rPr lang="en-IN" sz="1500" b="1" dirty="0">
                          <a:solidFill>
                            <a:srgbClr val="001F60"/>
                          </a:solidFill>
                          <a:latin typeface="Tahoma"/>
                          <a:cs typeface="Tahoma"/>
                        </a:rPr>
                        <a:t>129(3)</a:t>
                      </a:r>
                      <a:endParaRPr sz="1500" dirty="0">
                        <a:latin typeface="Tahoma"/>
                        <a:cs typeface="Tahoma"/>
                      </a:endParaRPr>
                    </a:p>
                  </a:txBody>
                  <a:tcPr marL="0" marR="0" marT="106680" marB="0">
                    <a:lnL w="19050">
                      <a:solidFill>
                        <a:srgbClr val="CFD8DB"/>
                      </a:solidFill>
                      <a:prstDash val="solid"/>
                    </a:lnL>
                    <a:lnR w="19050">
                      <a:solidFill>
                        <a:srgbClr val="CFD8DB"/>
                      </a:solidFill>
                      <a:prstDash val="solid"/>
                    </a:lnR>
                    <a:lnT w="19050">
                      <a:solidFill>
                        <a:srgbClr val="CFD8DB"/>
                      </a:solidFill>
                      <a:prstDash val="solid"/>
                    </a:lnT>
                    <a:lnB w="19050">
                      <a:solidFill>
                        <a:srgbClr val="CFD8DB"/>
                      </a:solidFill>
                      <a:prstDash val="solid"/>
                    </a:lnB>
                  </a:tcPr>
                </a:tc>
                <a:tc>
                  <a:txBody>
                    <a:bodyPr/>
                    <a:lstStyle/>
                    <a:p>
                      <a:pPr marL="100330">
                        <a:lnSpc>
                          <a:spcPct val="100000"/>
                        </a:lnSpc>
                        <a:spcBef>
                          <a:spcPts val="840"/>
                        </a:spcBef>
                      </a:pPr>
                      <a:r>
                        <a:rPr lang="en-US" sz="1500" dirty="0">
                          <a:latin typeface="+mj-lt"/>
                          <a:ea typeface="Tahoma" panose="020B0604030504040204" pitchFamily="34" charset="0"/>
                          <a:cs typeface="Tahoma" panose="020B0604030504040204" pitchFamily="34" charset="0"/>
                        </a:rPr>
                        <a:t>Time limit for issuance of notice and passing of order </a:t>
                      </a:r>
                      <a:endParaRPr sz="1500" dirty="0">
                        <a:latin typeface="+mj-lt"/>
                        <a:ea typeface="Tahoma" panose="020B0604030504040204" pitchFamily="34" charset="0"/>
                        <a:cs typeface="Tahoma" panose="020B0604030504040204" pitchFamily="34" charset="0"/>
                      </a:endParaRPr>
                    </a:p>
                  </a:txBody>
                  <a:tcPr marL="0" marR="0" marT="106680" marB="0">
                    <a:lnL w="19050">
                      <a:solidFill>
                        <a:srgbClr val="CFD8DB"/>
                      </a:solidFill>
                      <a:prstDash val="solid"/>
                    </a:lnL>
                    <a:lnR w="19050">
                      <a:solidFill>
                        <a:srgbClr val="CFD8DB"/>
                      </a:solidFill>
                      <a:prstDash val="solid"/>
                    </a:lnR>
                    <a:lnT w="19050">
                      <a:solidFill>
                        <a:srgbClr val="CFD8DB"/>
                      </a:solidFill>
                      <a:prstDash val="solid"/>
                    </a:lnT>
                    <a:lnB w="19050">
                      <a:solidFill>
                        <a:srgbClr val="CFD8DB"/>
                      </a:solidFill>
                      <a:prstDash val="solid"/>
                    </a:lnB>
                  </a:tcPr>
                </a:tc>
                <a:tc>
                  <a:txBody>
                    <a:bodyPr/>
                    <a:lstStyle/>
                    <a:p>
                      <a:pPr marL="102235" algn="ctr">
                        <a:lnSpc>
                          <a:spcPct val="100000"/>
                        </a:lnSpc>
                        <a:spcBef>
                          <a:spcPts val="840"/>
                        </a:spcBef>
                      </a:pPr>
                      <a:r>
                        <a:rPr lang="en-US" sz="1500" b="0" dirty="0">
                          <a:latin typeface="+mj-lt"/>
                          <a:ea typeface="Tahoma" panose="020B0604030504040204" pitchFamily="34" charset="0"/>
                          <a:cs typeface="Tahoma" panose="020B0604030504040204" pitchFamily="34" charset="0"/>
                        </a:rPr>
                        <a:t>Proper officer must issue notice [Form GST MOV-07] </a:t>
                      </a:r>
                      <a:r>
                        <a:rPr lang="en-US" sz="1500" b="0" dirty="0">
                          <a:solidFill>
                            <a:srgbClr val="FF0000"/>
                          </a:solidFill>
                          <a:latin typeface="+mj-lt"/>
                          <a:ea typeface="Tahoma" panose="020B0604030504040204" pitchFamily="34" charset="0"/>
                          <a:cs typeface="Tahoma" panose="020B0604030504040204" pitchFamily="34" charset="0"/>
                        </a:rPr>
                        <a:t>within 7 days from the detention of goods </a:t>
                      </a:r>
                      <a:r>
                        <a:rPr lang="en-US" sz="1500" b="0" dirty="0">
                          <a:latin typeface="+mj-lt"/>
                          <a:ea typeface="Tahoma" panose="020B0604030504040204" pitchFamily="34" charset="0"/>
                          <a:cs typeface="Tahoma" panose="020B0604030504040204" pitchFamily="34" charset="0"/>
                        </a:rPr>
                        <a:t>specifying the penalty payable and he must pass an order i.e., </a:t>
                      </a:r>
                      <a:r>
                        <a:rPr lang="en-US" sz="1500" b="0" dirty="0">
                          <a:solidFill>
                            <a:srgbClr val="FF0000"/>
                          </a:solidFill>
                          <a:latin typeface="+mj-lt"/>
                          <a:ea typeface="Tahoma" panose="020B0604030504040204" pitchFamily="34" charset="0"/>
                          <a:cs typeface="Tahoma" panose="020B0604030504040204" pitchFamily="34" charset="0"/>
                        </a:rPr>
                        <a:t>Penalty order [Form GST MOV-09] within 7 days from service of notice.</a:t>
                      </a:r>
                      <a:endParaRPr sz="1500" b="0" dirty="0">
                        <a:solidFill>
                          <a:srgbClr val="FF0000"/>
                        </a:solidFill>
                        <a:latin typeface="+mj-lt"/>
                        <a:ea typeface="Tahoma" panose="020B0604030504040204" pitchFamily="34" charset="0"/>
                        <a:cs typeface="Tahoma" panose="020B0604030504040204" pitchFamily="34" charset="0"/>
                      </a:endParaRPr>
                    </a:p>
                  </a:txBody>
                  <a:tcPr marL="0" marR="0" marT="106680" marB="0">
                    <a:lnL w="19050">
                      <a:solidFill>
                        <a:srgbClr val="CFD8DB"/>
                      </a:solidFill>
                      <a:prstDash val="solid"/>
                    </a:lnL>
                    <a:lnR w="19050">
                      <a:solidFill>
                        <a:srgbClr val="CFD8DB"/>
                      </a:solidFill>
                      <a:prstDash val="solid"/>
                    </a:lnR>
                    <a:lnT w="19050">
                      <a:solidFill>
                        <a:srgbClr val="CFD8DB"/>
                      </a:solidFill>
                      <a:prstDash val="solid"/>
                    </a:lnT>
                    <a:lnB w="19050">
                      <a:solidFill>
                        <a:srgbClr val="CFD8DB"/>
                      </a:solidFill>
                      <a:prstDash val="solid"/>
                    </a:lnB>
                  </a:tcPr>
                </a:tc>
                <a:extLst>
                  <a:ext uri="{0D108BD9-81ED-4DB2-BD59-A6C34878D82A}">
                    <a16:rowId xmlns:a16="http://schemas.microsoft.com/office/drawing/2014/main" val="10001"/>
                  </a:ext>
                </a:extLst>
              </a:tr>
              <a:tr h="649216">
                <a:tc>
                  <a:txBody>
                    <a:bodyPr/>
                    <a:lstStyle/>
                    <a:p>
                      <a:pPr marL="1905" algn="ctr">
                        <a:lnSpc>
                          <a:spcPct val="100000"/>
                        </a:lnSpc>
                        <a:spcBef>
                          <a:spcPts val="885"/>
                        </a:spcBef>
                      </a:pPr>
                      <a:r>
                        <a:rPr lang="en-IN" sz="1500" b="1" dirty="0">
                          <a:solidFill>
                            <a:srgbClr val="001F60"/>
                          </a:solidFill>
                          <a:latin typeface="Tahoma"/>
                          <a:cs typeface="Tahoma"/>
                        </a:rPr>
                        <a:t>129(4)</a:t>
                      </a:r>
                      <a:endParaRPr sz="1500" dirty="0">
                        <a:latin typeface="Tahoma"/>
                        <a:cs typeface="Tahoma"/>
                      </a:endParaRPr>
                    </a:p>
                  </a:txBody>
                  <a:tcPr marL="0" marR="0" marT="112395" marB="0">
                    <a:lnL w="19050">
                      <a:solidFill>
                        <a:srgbClr val="CFD8DB"/>
                      </a:solidFill>
                      <a:prstDash val="solid"/>
                    </a:lnL>
                    <a:lnR w="19050">
                      <a:solidFill>
                        <a:srgbClr val="CFD8DB"/>
                      </a:solidFill>
                      <a:prstDash val="solid"/>
                    </a:lnR>
                    <a:lnT w="19050">
                      <a:solidFill>
                        <a:srgbClr val="CFD8DB"/>
                      </a:solidFill>
                      <a:prstDash val="solid"/>
                    </a:lnT>
                    <a:lnB w="19050">
                      <a:solidFill>
                        <a:srgbClr val="CFD8DB"/>
                      </a:solidFill>
                      <a:prstDash val="solid"/>
                    </a:lnB>
                  </a:tcPr>
                </a:tc>
                <a:tc>
                  <a:txBody>
                    <a:bodyPr/>
                    <a:lstStyle/>
                    <a:p>
                      <a:pPr marL="100330">
                        <a:lnSpc>
                          <a:spcPts val="1764"/>
                        </a:lnSpc>
                      </a:pPr>
                      <a:endParaRPr lang="en-IN" sz="1500" dirty="0">
                        <a:latin typeface="+mj-lt"/>
                        <a:ea typeface="Tahoma" panose="020B0604030504040204" pitchFamily="34" charset="0"/>
                        <a:cs typeface="Tahoma" panose="020B0604030504040204" pitchFamily="34" charset="0"/>
                      </a:endParaRPr>
                    </a:p>
                    <a:p>
                      <a:pPr marL="100330">
                        <a:lnSpc>
                          <a:spcPts val="1764"/>
                        </a:lnSpc>
                      </a:pPr>
                      <a:r>
                        <a:rPr lang="en-IN" sz="1500" dirty="0">
                          <a:latin typeface="+mj-lt"/>
                          <a:ea typeface="Tahoma" panose="020B0604030504040204" pitchFamily="34" charset="0"/>
                          <a:cs typeface="Tahoma" panose="020B0604030504040204" pitchFamily="34" charset="0"/>
                        </a:rPr>
                        <a:t>Order of Penalty</a:t>
                      </a:r>
                      <a:endParaRPr sz="1500" dirty="0">
                        <a:latin typeface="+mj-lt"/>
                        <a:ea typeface="Tahoma" panose="020B0604030504040204" pitchFamily="34" charset="0"/>
                        <a:cs typeface="Tahoma" panose="020B0604030504040204" pitchFamily="34" charset="0"/>
                      </a:endParaRPr>
                    </a:p>
                  </a:txBody>
                  <a:tcPr marL="0" marR="0" marT="0" marB="0">
                    <a:lnL w="19050">
                      <a:solidFill>
                        <a:srgbClr val="CFD8DB"/>
                      </a:solidFill>
                      <a:prstDash val="solid"/>
                    </a:lnL>
                    <a:lnR w="19050">
                      <a:solidFill>
                        <a:srgbClr val="CFD8DB"/>
                      </a:solidFill>
                      <a:prstDash val="solid"/>
                    </a:lnR>
                    <a:lnT w="19050">
                      <a:solidFill>
                        <a:srgbClr val="CFD8DB"/>
                      </a:solidFill>
                      <a:prstDash val="solid"/>
                    </a:lnT>
                    <a:lnB w="19050">
                      <a:solidFill>
                        <a:srgbClr val="CFD8DB"/>
                      </a:solidFill>
                      <a:prstDash val="solid"/>
                    </a:lnB>
                  </a:tcPr>
                </a:tc>
                <a:tc>
                  <a:txBody>
                    <a:bodyPr/>
                    <a:lstStyle/>
                    <a:p>
                      <a:pPr marL="102235" algn="ctr">
                        <a:lnSpc>
                          <a:spcPct val="100000"/>
                        </a:lnSpc>
                        <a:spcBef>
                          <a:spcPts val="885"/>
                        </a:spcBef>
                      </a:pPr>
                      <a:r>
                        <a:rPr lang="en-US" sz="1500" dirty="0">
                          <a:latin typeface="+mj-lt"/>
                          <a:ea typeface="Tahoma" panose="020B0604030504040204" pitchFamily="34" charset="0"/>
                          <a:cs typeface="Tahoma" panose="020B0604030504040204" pitchFamily="34" charset="0"/>
                        </a:rPr>
                        <a:t>Opportunity of being heard to be given to assessee before passing an order of Penalty, where penalty is payable on detention or seizure of goods or conveyance.</a:t>
                      </a:r>
                      <a:endParaRPr sz="1500" dirty="0">
                        <a:latin typeface="+mj-lt"/>
                        <a:ea typeface="Tahoma" panose="020B0604030504040204" pitchFamily="34" charset="0"/>
                        <a:cs typeface="Tahoma" panose="020B0604030504040204" pitchFamily="34" charset="0"/>
                      </a:endParaRPr>
                    </a:p>
                  </a:txBody>
                  <a:tcPr marL="0" marR="0" marT="112395" marB="0">
                    <a:lnL w="19050">
                      <a:solidFill>
                        <a:srgbClr val="CFD8DB"/>
                      </a:solidFill>
                      <a:prstDash val="solid"/>
                    </a:lnL>
                    <a:lnR w="19050">
                      <a:solidFill>
                        <a:srgbClr val="CFD8DB"/>
                      </a:solidFill>
                      <a:prstDash val="solid"/>
                    </a:lnR>
                    <a:lnT w="19050">
                      <a:solidFill>
                        <a:srgbClr val="CFD8DB"/>
                      </a:solidFill>
                      <a:prstDash val="solid"/>
                    </a:lnT>
                    <a:lnB w="19050">
                      <a:solidFill>
                        <a:srgbClr val="CFD8DB"/>
                      </a:solidFill>
                      <a:prstDash val="solid"/>
                    </a:lnB>
                  </a:tcPr>
                </a:tc>
                <a:extLst>
                  <a:ext uri="{0D108BD9-81ED-4DB2-BD59-A6C34878D82A}">
                    <a16:rowId xmlns:a16="http://schemas.microsoft.com/office/drawing/2014/main" val="10002"/>
                  </a:ext>
                </a:extLst>
              </a:tr>
              <a:tr h="718776">
                <a:tc>
                  <a:txBody>
                    <a:bodyPr/>
                    <a:lstStyle/>
                    <a:p>
                      <a:pPr marL="635" marR="0" lvl="0" indent="0" algn="ctr" defTabSz="914400" rtl="0" eaLnBrk="1" fontAlgn="auto" latinLnBrk="0" hangingPunct="1">
                        <a:lnSpc>
                          <a:spcPct val="100000"/>
                        </a:lnSpc>
                        <a:spcBef>
                          <a:spcPts val="1080"/>
                        </a:spcBef>
                        <a:spcAft>
                          <a:spcPts val="0"/>
                        </a:spcAft>
                        <a:buClrTx/>
                        <a:buSzTx/>
                        <a:buFontTx/>
                        <a:buNone/>
                        <a:tabLst/>
                        <a:defRPr/>
                      </a:pPr>
                      <a:r>
                        <a:rPr lang="en-IN" sz="1500" b="1" dirty="0">
                          <a:solidFill>
                            <a:srgbClr val="001F60"/>
                          </a:solidFill>
                          <a:latin typeface="Tahoma"/>
                          <a:cs typeface="Tahoma"/>
                        </a:rPr>
                        <a:t>129(5)</a:t>
                      </a:r>
                      <a:endParaRPr lang="en-IN" sz="1500" dirty="0">
                        <a:latin typeface="Tahoma"/>
                        <a:cs typeface="Tahoma"/>
                      </a:endParaRPr>
                    </a:p>
                    <a:p>
                      <a:pPr marL="635" algn="ctr">
                        <a:lnSpc>
                          <a:spcPct val="100000"/>
                        </a:lnSpc>
                        <a:spcBef>
                          <a:spcPts val="1080"/>
                        </a:spcBef>
                      </a:pPr>
                      <a:endParaRPr sz="1500" dirty="0">
                        <a:latin typeface="Tahoma"/>
                        <a:cs typeface="Tahoma"/>
                      </a:endParaRPr>
                    </a:p>
                  </a:txBody>
                  <a:tcPr marL="0" marR="0" marT="137160" marB="0">
                    <a:lnL w="19050">
                      <a:solidFill>
                        <a:srgbClr val="CFD8DB"/>
                      </a:solidFill>
                      <a:prstDash val="solid"/>
                    </a:lnL>
                    <a:lnR w="19050">
                      <a:solidFill>
                        <a:srgbClr val="CFD8DB"/>
                      </a:solidFill>
                      <a:prstDash val="solid"/>
                    </a:lnR>
                    <a:lnT w="19050">
                      <a:solidFill>
                        <a:srgbClr val="CFD8DB"/>
                      </a:solidFill>
                      <a:prstDash val="solid"/>
                    </a:lnT>
                    <a:lnB w="19050">
                      <a:solidFill>
                        <a:srgbClr val="CFD8DB"/>
                      </a:solidFill>
                      <a:prstDash val="solid"/>
                    </a:lnB>
                  </a:tcPr>
                </a:tc>
                <a:tc>
                  <a:txBody>
                    <a:bodyPr/>
                    <a:lstStyle/>
                    <a:p>
                      <a:pPr marL="100330" marR="158115">
                        <a:lnSpc>
                          <a:spcPct val="102699"/>
                        </a:lnSpc>
                        <a:spcBef>
                          <a:spcPts val="105"/>
                        </a:spcBef>
                      </a:pPr>
                      <a:endParaRPr lang="en-IN" sz="1500" dirty="0">
                        <a:latin typeface="+mj-lt"/>
                        <a:ea typeface="Tahoma" panose="020B0604030504040204" pitchFamily="34" charset="0"/>
                        <a:cs typeface="Tahoma" panose="020B0604030504040204" pitchFamily="34" charset="0"/>
                      </a:endParaRPr>
                    </a:p>
                    <a:p>
                      <a:pPr marL="100330" marR="158115">
                        <a:lnSpc>
                          <a:spcPct val="102699"/>
                        </a:lnSpc>
                        <a:spcBef>
                          <a:spcPts val="105"/>
                        </a:spcBef>
                      </a:pPr>
                      <a:r>
                        <a:rPr lang="en-IN" sz="1500" dirty="0">
                          <a:latin typeface="+mj-lt"/>
                          <a:ea typeface="Tahoma" panose="020B0604030504040204" pitchFamily="34" charset="0"/>
                          <a:cs typeface="Tahoma" panose="020B0604030504040204" pitchFamily="34" charset="0"/>
                        </a:rPr>
                        <a:t>Payment of Penalty</a:t>
                      </a:r>
                      <a:endParaRPr sz="1500" dirty="0">
                        <a:latin typeface="+mj-lt"/>
                        <a:ea typeface="Tahoma" panose="020B0604030504040204" pitchFamily="34" charset="0"/>
                        <a:cs typeface="Tahoma" panose="020B0604030504040204" pitchFamily="34" charset="0"/>
                      </a:endParaRPr>
                    </a:p>
                  </a:txBody>
                  <a:tcPr marL="0" marR="0" marT="13335" marB="0">
                    <a:lnL w="19050">
                      <a:solidFill>
                        <a:srgbClr val="CFD8DB"/>
                      </a:solidFill>
                      <a:prstDash val="solid"/>
                    </a:lnL>
                    <a:lnR w="19050">
                      <a:solidFill>
                        <a:srgbClr val="CFD8DB"/>
                      </a:solidFill>
                      <a:prstDash val="solid"/>
                    </a:lnR>
                    <a:lnT w="19050">
                      <a:solidFill>
                        <a:srgbClr val="CFD8DB"/>
                      </a:solidFill>
                      <a:prstDash val="solid"/>
                    </a:lnT>
                    <a:lnB w="19050">
                      <a:solidFill>
                        <a:srgbClr val="CFD8DB"/>
                      </a:solidFill>
                      <a:prstDash val="solid"/>
                    </a:lnB>
                  </a:tcPr>
                </a:tc>
                <a:tc>
                  <a:txBody>
                    <a:bodyPr/>
                    <a:lstStyle/>
                    <a:p>
                      <a:pPr marL="102235" algn="ctr">
                        <a:lnSpc>
                          <a:spcPct val="100000"/>
                        </a:lnSpc>
                        <a:spcBef>
                          <a:spcPts val="1080"/>
                        </a:spcBef>
                      </a:pPr>
                      <a:r>
                        <a:rPr lang="en-US" sz="1500" dirty="0">
                          <a:latin typeface="+mj-lt"/>
                          <a:ea typeface="Tahoma" panose="020B0604030504040204" pitchFamily="34" charset="0"/>
                          <a:cs typeface="Tahoma" panose="020B0604030504040204" pitchFamily="34" charset="0"/>
                        </a:rPr>
                        <a:t>Once penalty order is being passed then it must be paid as specified u/s 129(3) of CGST Act </a:t>
                      </a:r>
                      <a:r>
                        <a:rPr lang="en-US" sz="1500" dirty="0">
                          <a:solidFill>
                            <a:srgbClr val="FF0000"/>
                          </a:solidFill>
                          <a:latin typeface="+mj-lt"/>
                          <a:ea typeface="Tahoma" panose="020B0604030504040204" pitchFamily="34" charset="0"/>
                          <a:cs typeface="Tahoma" panose="020B0604030504040204" pitchFamily="34" charset="0"/>
                        </a:rPr>
                        <a:t>within 15 days from the date of service of order</a:t>
                      </a:r>
                      <a:r>
                        <a:rPr lang="en-US" sz="1500" dirty="0">
                          <a:latin typeface="+mj-lt"/>
                          <a:ea typeface="Tahoma" panose="020B0604030504040204" pitchFamily="34" charset="0"/>
                          <a:cs typeface="Tahoma" panose="020B0604030504040204" pitchFamily="34" charset="0"/>
                        </a:rPr>
                        <a:t>.</a:t>
                      </a:r>
                      <a:endParaRPr sz="1500" dirty="0">
                        <a:latin typeface="+mj-lt"/>
                        <a:ea typeface="Tahoma" panose="020B0604030504040204" pitchFamily="34" charset="0"/>
                        <a:cs typeface="Tahoma" panose="020B0604030504040204" pitchFamily="34" charset="0"/>
                      </a:endParaRPr>
                    </a:p>
                  </a:txBody>
                  <a:tcPr marL="0" marR="0" marT="137160" marB="0">
                    <a:lnL w="19050">
                      <a:solidFill>
                        <a:srgbClr val="CFD8DB"/>
                      </a:solidFill>
                      <a:prstDash val="solid"/>
                    </a:lnL>
                    <a:lnR w="19050">
                      <a:solidFill>
                        <a:srgbClr val="CFD8DB"/>
                      </a:solidFill>
                      <a:prstDash val="solid"/>
                    </a:lnR>
                    <a:lnT w="19050">
                      <a:solidFill>
                        <a:srgbClr val="CFD8DB"/>
                      </a:solidFill>
                      <a:prstDash val="solid"/>
                    </a:lnT>
                    <a:lnB w="19050">
                      <a:solidFill>
                        <a:srgbClr val="CFD8DB"/>
                      </a:solidFill>
                      <a:prstDash val="solid"/>
                    </a:lnB>
                  </a:tcPr>
                </a:tc>
                <a:extLst>
                  <a:ext uri="{0D108BD9-81ED-4DB2-BD59-A6C34878D82A}">
                    <a16:rowId xmlns:a16="http://schemas.microsoft.com/office/drawing/2014/main" val="10003"/>
                  </a:ext>
                </a:extLst>
              </a:tr>
              <a:tr h="1176179">
                <a:tc>
                  <a:txBody>
                    <a:bodyPr/>
                    <a:lstStyle/>
                    <a:p>
                      <a:pPr>
                        <a:lnSpc>
                          <a:spcPct val="100000"/>
                        </a:lnSpc>
                        <a:spcBef>
                          <a:spcPts val="30"/>
                        </a:spcBef>
                      </a:pPr>
                      <a:endParaRPr lang="en-IN" sz="2050" dirty="0">
                        <a:latin typeface="Times New Roman"/>
                        <a:cs typeface="Times New Roman"/>
                      </a:endParaRPr>
                    </a:p>
                    <a:p>
                      <a:pPr marL="1270" algn="ctr">
                        <a:lnSpc>
                          <a:spcPct val="100000"/>
                        </a:lnSpc>
                      </a:pPr>
                      <a:r>
                        <a:rPr lang="en-IN" sz="1500" b="1" dirty="0">
                          <a:solidFill>
                            <a:srgbClr val="001F60"/>
                          </a:solidFill>
                          <a:latin typeface="Tahoma"/>
                          <a:cs typeface="Tahoma"/>
                        </a:rPr>
                        <a:t>129(6)</a:t>
                      </a:r>
                      <a:endParaRPr lang="en-IN" sz="1500" dirty="0">
                        <a:latin typeface="Tahoma"/>
                        <a:cs typeface="Tahoma"/>
                      </a:endParaRPr>
                    </a:p>
                  </a:txBody>
                  <a:tcPr marL="0" marR="0" marT="3810" marB="0">
                    <a:lnL w="19050">
                      <a:solidFill>
                        <a:srgbClr val="CFD8DB"/>
                      </a:solidFill>
                      <a:prstDash val="solid"/>
                    </a:lnL>
                    <a:lnR w="19050">
                      <a:solidFill>
                        <a:srgbClr val="CFD8DB"/>
                      </a:solidFill>
                      <a:prstDash val="solid"/>
                    </a:lnR>
                    <a:lnT w="19050">
                      <a:solidFill>
                        <a:srgbClr val="CFD8DB"/>
                      </a:solidFill>
                      <a:prstDash val="solid"/>
                    </a:lnT>
                    <a:lnB w="19050">
                      <a:solidFill>
                        <a:srgbClr val="CFD8DB"/>
                      </a:solidFill>
                      <a:prstDash val="solid"/>
                    </a:lnB>
                  </a:tcPr>
                </a:tc>
                <a:tc>
                  <a:txBody>
                    <a:bodyPr/>
                    <a:lstStyle/>
                    <a:p>
                      <a:pPr marL="100330" marR="432434">
                        <a:lnSpc>
                          <a:spcPct val="102699"/>
                        </a:lnSpc>
                        <a:spcBef>
                          <a:spcPts val="1415"/>
                        </a:spcBef>
                      </a:pPr>
                      <a:r>
                        <a:rPr lang="en-US" sz="1500" dirty="0">
                          <a:latin typeface="+mj-lt"/>
                          <a:cs typeface="Tahoma"/>
                        </a:rPr>
                        <a:t>Consequences of Non payment</a:t>
                      </a:r>
                    </a:p>
                    <a:p>
                      <a:pPr marL="100330" marR="432434">
                        <a:lnSpc>
                          <a:spcPct val="102699"/>
                        </a:lnSpc>
                        <a:spcBef>
                          <a:spcPts val="1415"/>
                        </a:spcBef>
                      </a:pPr>
                      <a:endParaRPr lang="en-US" sz="1500" dirty="0">
                        <a:latin typeface="+mj-lt"/>
                        <a:cs typeface="Tahoma"/>
                      </a:endParaRPr>
                    </a:p>
                    <a:p>
                      <a:pPr marL="100330" marR="432434">
                        <a:lnSpc>
                          <a:spcPct val="102699"/>
                        </a:lnSpc>
                        <a:spcBef>
                          <a:spcPts val="1415"/>
                        </a:spcBef>
                      </a:pPr>
                      <a:endParaRPr sz="1500" dirty="0">
                        <a:latin typeface="+mj-lt"/>
                        <a:cs typeface="Tahoma"/>
                      </a:endParaRPr>
                    </a:p>
                  </a:txBody>
                  <a:tcPr marL="0" marR="0" marT="179705" marB="0">
                    <a:lnL w="19050">
                      <a:solidFill>
                        <a:srgbClr val="CFD8DB"/>
                      </a:solidFill>
                      <a:prstDash val="solid"/>
                    </a:lnL>
                    <a:lnR w="19050">
                      <a:solidFill>
                        <a:srgbClr val="CFD8DB"/>
                      </a:solidFill>
                      <a:prstDash val="solid"/>
                    </a:lnR>
                    <a:lnT w="19050">
                      <a:solidFill>
                        <a:srgbClr val="CFD8DB"/>
                      </a:solidFill>
                      <a:prstDash val="solid"/>
                    </a:lnT>
                    <a:lnB w="19050">
                      <a:solidFill>
                        <a:srgbClr val="CFD8DB"/>
                      </a:solidFill>
                      <a:prstDash val="solid"/>
                    </a:lnB>
                  </a:tcPr>
                </a:tc>
                <a:tc>
                  <a:txBody>
                    <a:bodyPr/>
                    <a:lstStyle/>
                    <a:p>
                      <a:pPr>
                        <a:lnSpc>
                          <a:spcPct val="100000"/>
                        </a:lnSpc>
                        <a:spcBef>
                          <a:spcPts val="30"/>
                        </a:spcBef>
                      </a:pPr>
                      <a:endParaRPr lang="en-US" sz="1500" dirty="0">
                        <a:latin typeface="+mj-lt"/>
                        <a:cs typeface="Tahoma"/>
                      </a:endParaRPr>
                    </a:p>
                    <a:p>
                      <a:pPr algn="ctr">
                        <a:lnSpc>
                          <a:spcPct val="100000"/>
                        </a:lnSpc>
                        <a:spcBef>
                          <a:spcPts val="30"/>
                        </a:spcBef>
                      </a:pPr>
                      <a:r>
                        <a:rPr lang="en-IN" sz="1500" dirty="0">
                          <a:latin typeface="+mj-lt"/>
                          <a:ea typeface="Tahoma" panose="020B0604030504040204" pitchFamily="34" charset="0"/>
                          <a:cs typeface="Tahoma" panose="020B0604030504040204" pitchFamily="34" charset="0"/>
                        </a:rPr>
                        <a:t>  In case of Failure to pay Penalty within 15 days </a:t>
                      </a:r>
                      <a:r>
                        <a:rPr lang="en-US" sz="1500" dirty="0">
                          <a:latin typeface="+mj-lt"/>
                          <a:ea typeface="Tahoma" panose="020B0604030504040204" pitchFamily="34" charset="0"/>
                          <a:cs typeface="Tahoma" panose="020B0604030504040204" pitchFamily="34" charset="0"/>
                        </a:rPr>
                        <a:t>n Proper officer is made eligible to </a:t>
                      </a:r>
                      <a:r>
                        <a:rPr lang="en-US" sz="1500" dirty="0">
                          <a:solidFill>
                            <a:srgbClr val="FF0000"/>
                          </a:solidFill>
                          <a:latin typeface="+mj-lt"/>
                          <a:ea typeface="Tahoma" panose="020B0604030504040204" pitchFamily="34" charset="0"/>
                          <a:cs typeface="Tahoma" panose="020B0604030504040204" pitchFamily="34" charset="0"/>
                        </a:rPr>
                        <a:t>sold and dispose</a:t>
                      </a:r>
                      <a:r>
                        <a:rPr lang="en-US" sz="1500" dirty="0">
                          <a:latin typeface="+mj-lt"/>
                          <a:ea typeface="Tahoma" panose="020B0604030504040204" pitchFamily="34" charset="0"/>
                          <a:cs typeface="Tahoma" panose="020B0604030504040204" pitchFamily="34" charset="0"/>
                        </a:rPr>
                        <a:t> of such detained or seized goods in such time period or in such manner as may be prescribed (u/r 144A), to </a:t>
                      </a:r>
                      <a:r>
                        <a:rPr lang="en-US" sz="1500" dirty="0">
                          <a:solidFill>
                            <a:srgbClr val="FF0000"/>
                          </a:solidFill>
                          <a:latin typeface="+mj-lt"/>
                          <a:ea typeface="Tahoma" panose="020B0604030504040204" pitchFamily="34" charset="0"/>
                          <a:cs typeface="Tahoma" panose="020B0604030504040204" pitchFamily="34" charset="0"/>
                        </a:rPr>
                        <a:t>recover the penalty payable u/s 129(3).</a:t>
                      </a:r>
                      <a:endParaRPr sz="1500" dirty="0">
                        <a:solidFill>
                          <a:srgbClr val="FF0000"/>
                        </a:solidFill>
                        <a:latin typeface="+mj-lt"/>
                        <a:ea typeface="Tahoma" panose="020B0604030504040204" pitchFamily="34" charset="0"/>
                        <a:cs typeface="Tahoma" panose="020B0604030504040204" pitchFamily="34" charset="0"/>
                      </a:endParaRPr>
                    </a:p>
                  </a:txBody>
                  <a:tcPr marL="0" marR="0" marT="3810" marB="0">
                    <a:lnL w="19050">
                      <a:solidFill>
                        <a:srgbClr val="CFD8DB"/>
                      </a:solidFill>
                      <a:prstDash val="solid"/>
                    </a:lnL>
                    <a:lnR w="19050">
                      <a:solidFill>
                        <a:srgbClr val="CFD8DB"/>
                      </a:solidFill>
                      <a:prstDash val="solid"/>
                    </a:lnR>
                    <a:lnT w="19050">
                      <a:solidFill>
                        <a:srgbClr val="CFD8DB"/>
                      </a:solidFill>
                      <a:prstDash val="solid"/>
                    </a:lnT>
                    <a:lnB w="19050">
                      <a:solidFill>
                        <a:srgbClr val="CFD8DB"/>
                      </a:solidFill>
                      <a:prstDash val="solid"/>
                    </a:lnB>
                  </a:tcPr>
                </a:tc>
                <a:extLst>
                  <a:ext uri="{0D108BD9-81ED-4DB2-BD59-A6C34878D82A}">
                    <a16:rowId xmlns:a16="http://schemas.microsoft.com/office/drawing/2014/main" val="10004"/>
                  </a:ext>
                </a:extLst>
              </a:tr>
            </a:tbl>
          </a:graphicData>
        </a:graphic>
      </p:graphicFrame>
      <p:sp>
        <p:nvSpPr>
          <p:cNvPr id="3" name="Title 1">
            <a:extLst>
              <a:ext uri="{FF2B5EF4-FFF2-40B4-BE49-F238E27FC236}">
                <a16:creationId xmlns:a16="http://schemas.microsoft.com/office/drawing/2014/main" id="{90A41510-6D4E-12BE-5C1B-C86797643216}"/>
              </a:ext>
            </a:extLst>
          </p:cNvPr>
          <p:cNvSpPr txBox="1">
            <a:spLocks/>
          </p:cNvSpPr>
          <p:nvPr/>
        </p:nvSpPr>
        <p:spPr>
          <a:xfrm>
            <a:off x="2141573" y="159278"/>
            <a:ext cx="7395127" cy="147430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400" b="1" dirty="0">
                <a:solidFill>
                  <a:schemeClr val="tx2"/>
                </a:solidFill>
                <a:latin typeface="Century Gothic" panose="020B0502020202020204" pitchFamily="34" charset="0"/>
                <a:ea typeface="Lato Heavy" charset="0"/>
                <a:cs typeface="Poppins" pitchFamily="2" charset="77"/>
              </a:rPr>
              <a:t>SECTION 129: </a:t>
            </a:r>
          </a:p>
          <a:p>
            <a:pPr algn="ctr"/>
            <a:r>
              <a:rPr lang="en-US" sz="3400" b="1" dirty="0">
                <a:solidFill>
                  <a:schemeClr val="tx2"/>
                </a:solidFill>
                <a:latin typeface="Century Gothic" panose="020B0502020202020204" pitchFamily="34" charset="0"/>
                <a:ea typeface="Lato Heavy" charset="0"/>
                <a:cs typeface="Poppins" pitchFamily="2" charset="77"/>
              </a:rPr>
              <a:t>Detention, Seizure &amp; Release</a:t>
            </a:r>
          </a:p>
        </p:txBody>
      </p:sp>
    </p:spTree>
    <p:extLst>
      <p:ext uri="{BB962C8B-B14F-4D97-AF65-F5344CB8AC3E}">
        <p14:creationId xmlns:p14="http://schemas.microsoft.com/office/powerpoint/2010/main" val="2915319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75AB4B27-1C42-C52F-306D-5AC106112766}"/>
              </a:ext>
            </a:extLst>
          </p:cNvPr>
          <p:cNvSpPr>
            <a:spLocks/>
          </p:cNvSpPr>
          <p:nvPr/>
        </p:nvSpPr>
        <p:spPr>
          <a:xfrm rot="10800000" flipV="1">
            <a:off x="4796873" y="0"/>
            <a:ext cx="7395127" cy="6858000"/>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400" u="sng" dirty="0">
              <a:solidFill>
                <a:schemeClr val="tx1"/>
              </a:solidFill>
              <a:latin typeface="Century Gothic" panose="020B0502020202020204" pitchFamily="34" charset="0"/>
            </a:endParaRPr>
          </a:p>
        </p:txBody>
      </p:sp>
      <p:sp>
        <p:nvSpPr>
          <p:cNvPr id="15" name="Rectangle 14">
            <a:extLst>
              <a:ext uri="{FF2B5EF4-FFF2-40B4-BE49-F238E27FC236}">
                <a16:creationId xmlns:a16="http://schemas.microsoft.com/office/drawing/2014/main" id="{6BCE56A3-9ACF-7C4D-A898-9EF509DC18A5}"/>
              </a:ext>
            </a:extLst>
          </p:cNvPr>
          <p:cNvSpPr/>
          <p:nvPr/>
        </p:nvSpPr>
        <p:spPr>
          <a:xfrm>
            <a:off x="1436338" y="2960909"/>
            <a:ext cx="4683779" cy="3704934"/>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1199">
              <a:latin typeface="Century Gothic" panose="020B0502020202020204" pitchFamily="34" charset="0"/>
              <a:cs typeface="Poppins Light" pitchFamily="2" charset="77"/>
            </a:endParaRPr>
          </a:p>
        </p:txBody>
      </p:sp>
      <p:sp>
        <p:nvSpPr>
          <p:cNvPr id="17" name="Oval 16">
            <a:extLst>
              <a:ext uri="{FF2B5EF4-FFF2-40B4-BE49-F238E27FC236}">
                <a16:creationId xmlns:a16="http://schemas.microsoft.com/office/drawing/2014/main" id="{201DBA75-6787-F04D-A057-D64271F7AA11}"/>
              </a:ext>
            </a:extLst>
          </p:cNvPr>
          <p:cNvSpPr/>
          <p:nvPr/>
        </p:nvSpPr>
        <p:spPr>
          <a:xfrm>
            <a:off x="1682662" y="3369405"/>
            <a:ext cx="363642" cy="363642"/>
          </a:xfrm>
          <a:prstGeom prst="ellipse">
            <a:avLst/>
          </a:prstGeom>
          <a:solidFill>
            <a:schemeClr val="bg1">
              <a:lumMod val="95000"/>
            </a:schemeClr>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1199">
              <a:solidFill>
                <a:schemeClr val="tx1"/>
              </a:solidFill>
              <a:latin typeface="Century Gothic" panose="020B0502020202020204" pitchFamily="34" charset="0"/>
              <a:ea typeface="Roboto Light" panose="02000000000000000000" pitchFamily="2" charset="0"/>
              <a:cs typeface="Poppins Light" pitchFamily="2" charset="77"/>
            </a:endParaRPr>
          </a:p>
        </p:txBody>
      </p:sp>
      <p:sp>
        <p:nvSpPr>
          <p:cNvPr id="18" name="Oval 17">
            <a:extLst>
              <a:ext uri="{FF2B5EF4-FFF2-40B4-BE49-F238E27FC236}">
                <a16:creationId xmlns:a16="http://schemas.microsoft.com/office/drawing/2014/main" id="{9AD42414-3A77-7946-BA5D-652437B2A818}"/>
              </a:ext>
            </a:extLst>
          </p:cNvPr>
          <p:cNvSpPr/>
          <p:nvPr/>
        </p:nvSpPr>
        <p:spPr>
          <a:xfrm>
            <a:off x="1645766" y="4340536"/>
            <a:ext cx="363642" cy="363642"/>
          </a:xfrm>
          <a:prstGeom prst="ellipse">
            <a:avLst/>
          </a:prstGeom>
          <a:solidFill>
            <a:schemeClr val="bg1">
              <a:lumMod val="95000"/>
            </a:schemeClr>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1199">
              <a:solidFill>
                <a:schemeClr val="tx1"/>
              </a:solidFill>
              <a:latin typeface="Century Gothic" panose="020B0502020202020204" pitchFamily="34" charset="0"/>
              <a:ea typeface="Roboto Light" panose="02000000000000000000" pitchFamily="2" charset="0"/>
              <a:cs typeface="Poppins Light" pitchFamily="2" charset="77"/>
            </a:endParaRPr>
          </a:p>
        </p:txBody>
      </p:sp>
      <p:sp>
        <p:nvSpPr>
          <p:cNvPr id="21" name="L-Shape 20">
            <a:extLst>
              <a:ext uri="{FF2B5EF4-FFF2-40B4-BE49-F238E27FC236}">
                <a16:creationId xmlns:a16="http://schemas.microsoft.com/office/drawing/2014/main" id="{7305858E-8C2E-7742-9743-902C24AAC45D}"/>
              </a:ext>
            </a:extLst>
          </p:cNvPr>
          <p:cNvSpPr/>
          <p:nvPr/>
        </p:nvSpPr>
        <p:spPr>
          <a:xfrm rot="19005742">
            <a:off x="1650508" y="4383492"/>
            <a:ext cx="398616" cy="214639"/>
          </a:xfrm>
          <a:prstGeom prst="corner">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1199">
              <a:solidFill>
                <a:schemeClr val="tx1"/>
              </a:solidFill>
              <a:latin typeface="Century Gothic" panose="020B0502020202020204" pitchFamily="34" charset="0"/>
              <a:ea typeface="Roboto Light" panose="02000000000000000000" pitchFamily="2" charset="0"/>
              <a:cs typeface="Poppins Light" pitchFamily="2" charset="77"/>
            </a:endParaRPr>
          </a:p>
        </p:txBody>
      </p:sp>
      <p:sp>
        <p:nvSpPr>
          <p:cNvPr id="28" name="Rectangle 27">
            <a:extLst>
              <a:ext uri="{FF2B5EF4-FFF2-40B4-BE49-F238E27FC236}">
                <a16:creationId xmlns:a16="http://schemas.microsoft.com/office/drawing/2014/main" id="{0F5CE1EB-D409-BB4C-9A41-766F7D262AFC}"/>
              </a:ext>
            </a:extLst>
          </p:cNvPr>
          <p:cNvSpPr/>
          <p:nvPr/>
        </p:nvSpPr>
        <p:spPr>
          <a:xfrm>
            <a:off x="6269135" y="2960909"/>
            <a:ext cx="5045932" cy="3704934"/>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1199">
              <a:latin typeface="Century Gothic" panose="020B0502020202020204" pitchFamily="34" charset="0"/>
              <a:cs typeface="Poppins Light" pitchFamily="2" charset="77"/>
            </a:endParaRPr>
          </a:p>
        </p:txBody>
      </p:sp>
      <p:sp>
        <p:nvSpPr>
          <p:cNvPr id="32" name="Oval 31">
            <a:extLst>
              <a:ext uri="{FF2B5EF4-FFF2-40B4-BE49-F238E27FC236}">
                <a16:creationId xmlns:a16="http://schemas.microsoft.com/office/drawing/2014/main" id="{0DB73B51-32D4-4445-B214-261433BABB76}"/>
              </a:ext>
            </a:extLst>
          </p:cNvPr>
          <p:cNvSpPr/>
          <p:nvPr/>
        </p:nvSpPr>
        <p:spPr>
          <a:xfrm>
            <a:off x="6624618" y="4418790"/>
            <a:ext cx="363642" cy="363642"/>
          </a:xfrm>
          <a:prstGeom prst="ellipse">
            <a:avLst/>
          </a:prstGeom>
          <a:solidFill>
            <a:schemeClr val="bg1">
              <a:lumMod val="95000"/>
            </a:schemeClr>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1199">
              <a:solidFill>
                <a:schemeClr val="tx1"/>
              </a:solidFill>
              <a:latin typeface="Century Gothic" panose="020B0502020202020204" pitchFamily="34" charset="0"/>
              <a:ea typeface="Roboto Light" panose="02000000000000000000" pitchFamily="2" charset="0"/>
              <a:cs typeface="Poppins Light" pitchFamily="2" charset="77"/>
            </a:endParaRPr>
          </a:p>
        </p:txBody>
      </p:sp>
      <p:sp>
        <p:nvSpPr>
          <p:cNvPr id="41" name="Oval 40">
            <a:extLst>
              <a:ext uri="{FF2B5EF4-FFF2-40B4-BE49-F238E27FC236}">
                <a16:creationId xmlns:a16="http://schemas.microsoft.com/office/drawing/2014/main" id="{F7ACA766-D3B0-C346-9F38-2E72D0C9CB84}"/>
              </a:ext>
            </a:extLst>
          </p:cNvPr>
          <p:cNvSpPr/>
          <p:nvPr/>
        </p:nvSpPr>
        <p:spPr>
          <a:xfrm>
            <a:off x="6583490" y="3404624"/>
            <a:ext cx="320893" cy="358994"/>
          </a:xfrm>
          <a:prstGeom prst="ellipse">
            <a:avLst/>
          </a:prstGeom>
          <a:solidFill>
            <a:schemeClr val="bg1">
              <a:lumMod val="95000"/>
            </a:schemeClr>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1199">
              <a:solidFill>
                <a:schemeClr val="tx1"/>
              </a:solidFill>
              <a:latin typeface="Century Gothic" panose="020B0502020202020204" pitchFamily="34" charset="0"/>
              <a:ea typeface="Roboto Light" panose="02000000000000000000" pitchFamily="2" charset="0"/>
              <a:cs typeface="Poppins Light" pitchFamily="2" charset="77"/>
            </a:endParaRPr>
          </a:p>
        </p:txBody>
      </p:sp>
      <p:sp>
        <p:nvSpPr>
          <p:cNvPr id="44" name="Rectangle 56">
            <a:extLst>
              <a:ext uri="{FF2B5EF4-FFF2-40B4-BE49-F238E27FC236}">
                <a16:creationId xmlns:a16="http://schemas.microsoft.com/office/drawing/2014/main" id="{D312D5DD-E0C7-A54C-8BDE-35543D69869C}"/>
              </a:ext>
            </a:extLst>
          </p:cNvPr>
          <p:cNvSpPr/>
          <p:nvPr/>
        </p:nvSpPr>
        <p:spPr>
          <a:xfrm>
            <a:off x="7174175" y="3198878"/>
            <a:ext cx="4140890" cy="1015663"/>
          </a:xfrm>
          <a:prstGeom prst="rect">
            <a:avLst/>
          </a:prstGeom>
        </p:spPr>
        <p:txBody>
          <a:bodyPr wrap="square">
            <a:spAutoFit/>
          </a:bodyPr>
          <a:lstStyle/>
          <a:p>
            <a:r>
              <a:rPr lang="en-US" sz="1500" dirty="0">
                <a:latin typeface="+mj-lt"/>
                <a:ea typeface="Tahoma" panose="020B0604030504040204" pitchFamily="34" charset="0"/>
                <a:cs typeface="Tahoma" panose="020B0604030504040204" pitchFamily="34" charset="0"/>
              </a:rPr>
              <a:t>The goods detained shall be released to the petitioner on furnishing bank guarantee in terms of the order passed under Section 129(1)(a) of the CGST Act, 2017.</a:t>
            </a:r>
          </a:p>
        </p:txBody>
      </p:sp>
      <p:sp>
        <p:nvSpPr>
          <p:cNvPr id="60" name="Rectangle 59">
            <a:extLst>
              <a:ext uri="{FF2B5EF4-FFF2-40B4-BE49-F238E27FC236}">
                <a16:creationId xmlns:a16="http://schemas.microsoft.com/office/drawing/2014/main" id="{CBDA7E19-306A-8B42-A917-6A3D78EE0001}"/>
              </a:ext>
            </a:extLst>
          </p:cNvPr>
          <p:cNvSpPr/>
          <p:nvPr/>
        </p:nvSpPr>
        <p:spPr>
          <a:xfrm>
            <a:off x="1446058" y="2176766"/>
            <a:ext cx="4674059" cy="747407"/>
          </a:xfrm>
          <a:prstGeom prst="rect">
            <a:avLst/>
          </a:prstGeom>
          <a:solidFill>
            <a:schemeClr val="accent1">
              <a:lumMod val="40000"/>
              <a:lumOff val="60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1199">
              <a:latin typeface="Century Gothic" panose="020B0502020202020204" pitchFamily="34" charset="0"/>
              <a:cs typeface="Poppins Light" pitchFamily="2" charset="77"/>
            </a:endParaRPr>
          </a:p>
        </p:txBody>
      </p:sp>
      <p:sp>
        <p:nvSpPr>
          <p:cNvPr id="61" name="Rectangle 60">
            <a:extLst>
              <a:ext uri="{FF2B5EF4-FFF2-40B4-BE49-F238E27FC236}">
                <a16:creationId xmlns:a16="http://schemas.microsoft.com/office/drawing/2014/main" id="{F5C62BD4-07CF-E14B-8D3C-0304D3A2D49E}"/>
              </a:ext>
            </a:extLst>
          </p:cNvPr>
          <p:cNvSpPr/>
          <p:nvPr/>
        </p:nvSpPr>
        <p:spPr>
          <a:xfrm>
            <a:off x="6269134" y="2162237"/>
            <a:ext cx="5045931" cy="747407"/>
          </a:xfrm>
          <a:prstGeom prst="rect">
            <a:avLst/>
          </a:prstGeom>
          <a:solidFill>
            <a:schemeClr val="accent2">
              <a:lumMod val="60000"/>
              <a:lumOff val="40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1199">
              <a:latin typeface="Century Gothic" panose="020B0502020202020204" pitchFamily="34" charset="0"/>
              <a:cs typeface="Poppins Light" pitchFamily="2" charset="77"/>
            </a:endParaRPr>
          </a:p>
        </p:txBody>
      </p:sp>
      <p:sp>
        <p:nvSpPr>
          <p:cNvPr id="63" name="TextBox 62">
            <a:extLst>
              <a:ext uri="{FF2B5EF4-FFF2-40B4-BE49-F238E27FC236}">
                <a16:creationId xmlns:a16="http://schemas.microsoft.com/office/drawing/2014/main" id="{EFAA4CA1-E318-CE4F-8662-3E0FFE6DA211}"/>
              </a:ext>
            </a:extLst>
          </p:cNvPr>
          <p:cNvSpPr txBox="1"/>
          <p:nvPr/>
        </p:nvSpPr>
        <p:spPr>
          <a:xfrm>
            <a:off x="2312907" y="2319049"/>
            <a:ext cx="2930639" cy="446276"/>
          </a:xfrm>
          <a:prstGeom prst="rect">
            <a:avLst/>
          </a:prstGeom>
          <a:noFill/>
        </p:spPr>
        <p:txBody>
          <a:bodyPr wrap="square" rtlCol="0">
            <a:spAutoFit/>
          </a:bodyPr>
          <a:lstStyle/>
          <a:p>
            <a:pPr algn="ctr"/>
            <a:r>
              <a:rPr lang="es-MX" sz="2300" b="1" dirty="0">
                <a:solidFill>
                  <a:srgbClr val="FF0000"/>
                </a:solidFill>
                <a:latin typeface="+mj-lt"/>
                <a:cs typeface="Poppins Medium" pitchFamily="2" charset="77"/>
              </a:rPr>
              <a:t>FACTS OF THE CASE</a:t>
            </a:r>
          </a:p>
        </p:txBody>
      </p:sp>
      <p:sp>
        <p:nvSpPr>
          <p:cNvPr id="64" name="TextBox 63">
            <a:extLst>
              <a:ext uri="{FF2B5EF4-FFF2-40B4-BE49-F238E27FC236}">
                <a16:creationId xmlns:a16="http://schemas.microsoft.com/office/drawing/2014/main" id="{469F8A87-79C2-4C4F-B2B5-20595BA94DE8}"/>
              </a:ext>
            </a:extLst>
          </p:cNvPr>
          <p:cNvSpPr txBox="1"/>
          <p:nvPr/>
        </p:nvSpPr>
        <p:spPr>
          <a:xfrm>
            <a:off x="6269134" y="2341764"/>
            <a:ext cx="4852119" cy="446276"/>
          </a:xfrm>
          <a:prstGeom prst="rect">
            <a:avLst/>
          </a:prstGeom>
          <a:noFill/>
        </p:spPr>
        <p:txBody>
          <a:bodyPr wrap="square" rtlCol="0">
            <a:spAutoFit/>
          </a:bodyPr>
          <a:lstStyle/>
          <a:p>
            <a:pPr algn="ctr"/>
            <a:r>
              <a:rPr lang="en-US" sz="2300" b="1" dirty="0">
                <a:solidFill>
                  <a:srgbClr val="FF0000"/>
                </a:solidFill>
                <a:latin typeface="+mj-lt"/>
                <a:ea typeface="Tahoma" panose="020B0604030504040204" pitchFamily="34" charset="0"/>
                <a:cs typeface="Tahoma" panose="020B0604030504040204" pitchFamily="34" charset="0"/>
              </a:rPr>
              <a:t>JUDGMENT/ORDER OF THE AUTHORITY</a:t>
            </a:r>
            <a:endParaRPr lang="es-MX" sz="2300" b="1" dirty="0">
              <a:solidFill>
                <a:srgbClr val="FF0000"/>
              </a:solidFill>
              <a:latin typeface="+mj-lt"/>
              <a:ea typeface="Tahoma" panose="020B0604030504040204" pitchFamily="34" charset="0"/>
              <a:cs typeface="Tahoma" panose="020B0604030504040204" pitchFamily="34" charset="0"/>
            </a:endParaRPr>
          </a:p>
        </p:txBody>
      </p:sp>
      <p:sp>
        <p:nvSpPr>
          <p:cNvPr id="65" name="L-Shape 64">
            <a:extLst>
              <a:ext uri="{FF2B5EF4-FFF2-40B4-BE49-F238E27FC236}">
                <a16:creationId xmlns:a16="http://schemas.microsoft.com/office/drawing/2014/main" id="{5963F6F5-B572-DC45-A3AF-7406C29880A2}"/>
              </a:ext>
            </a:extLst>
          </p:cNvPr>
          <p:cNvSpPr/>
          <p:nvPr/>
        </p:nvSpPr>
        <p:spPr>
          <a:xfrm rot="19005742">
            <a:off x="6544628" y="3476801"/>
            <a:ext cx="398616" cy="214639"/>
          </a:xfrm>
          <a:prstGeom prst="corne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1199">
              <a:solidFill>
                <a:schemeClr val="tx1"/>
              </a:solidFill>
              <a:latin typeface="Century Gothic" panose="020B0502020202020204" pitchFamily="34" charset="0"/>
              <a:ea typeface="Roboto Light" panose="02000000000000000000" pitchFamily="2" charset="0"/>
              <a:cs typeface="Poppins Light" pitchFamily="2" charset="77"/>
            </a:endParaRPr>
          </a:p>
        </p:txBody>
      </p:sp>
      <p:sp>
        <p:nvSpPr>
          <p:cNvPr id="70" name="L-Shape 69">
            <a:extLst>
              <a:ext uri="{FF2B5EF4-FFF2-40B4-BE49-F238E27FC236}">
                <a16:creationId xmlns:a16="http://schemas.microsoft.com/office/drawing/2014/main" id="{ED3F0D37-5B7C-124D-9F07-AC8EA06685B1}"/>
              </a:ext>
            </a:extLst>
          </p:cNvPr>
          <p:cNvSpPr/>
          <p:nvPr/>
        </p:nvSpPr>
        <p:spPr>
          <a:xfrm rot="19005742">
            <a:off x="6575722" y="4493291"/>
            <a:ext cx="398616" cy="214639"/>
          </a:xfrm>
          <a:prstGeom prst="corne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1199">
              <a:solidFill>
                <a:schemeClr val="tx1"/>
              </a:solidFill>
              <a:latin typeface="Century Gothic" panose="020B0502020202020204" pitchFamily="34" charset="0"/>
              <a:ea typeface="Roboto Light" panose="02000000000000000000" pitchFamily="2" charset="0"/>
              <a:cs typeface="Poppins Light" pitchFamily="2" charset="77"/>
            </a:endParaRPr>
          </a:p>
        </p:txBody>
      </p:sp>
      <p:sp>
        <p:nvSpPr>
          <p:cNvPr id="71" name="L-Shape 70">
            <a:extLst>
              <a:ext uri="{FF2B5EF4-FFF2-40B4-BE49-F238E27FC236}">
                <a16:creationId xmlns:a16="http://schemas.microsoft.com/office/drawing/2014/main" id="{B3DAE7F2-F761-4F43-9042-D686D302DE59}"/>
              </a:ext>
            </a:extLst>
          </p:cNvPr>
          <p:cNvSpPr/>
          <p:nvPr/>
        </p:nvSpPr>
        <p:spPr>
          <a:xfrm rot="19005742">
            <a:off x="1665175" y="3422879"/>
            <a:ext cx="398616" cy="214639"/>
          </a:xfrm>
          <a:prstGeom prst="corner">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1199">
              <a:solidFill>
                <a:schemeClr val="tx1"/>
              </a:solidFill>
              <a:latin typeface="Century Gothic" panose="020B0502020202020204" pitchFamily="34" charset="0"/>
              <a:ea typeface="Roboto Light" panose="02000000000000000000" pitchFamily="2" charset="0"/>
              <a:cs typeface="Poppins Light" pitchFamily="2" charset="77"/>
            </a:endParaRPr>
          </a:p>
        </p:txBody>
      </p:sp>
      <p:sp>
        <p:nvSpPr>
          <p:cNvPr id="75" name="Rectangle 45">
            <a:extLst>
              <a:ext uri="{FF2B5EF4-FFF2-40B4-BE49-F238E27FC236}">
                <a16:creationId xmlns:a16="http://schemas.microsoft.com/office/drawing/2014/main" id="{976AF72F-B1D5-4C41-BD8A-ED60D59541CA}"/>
              </a:ext>
            </a:extLst>
          </p:cNvPr>
          <p:cNvSpPr/>
          <p:nvPr/>
        </p:nvSpPr>
        <p:spPr>
          <a:xfrm>
            <a:off x="5188250" y="1110068"/>
            <a:ext cx="1336969" cy="5612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 name="Rectangle 56">
            <a:extLst>
              <a:ext uri="{FF2B5EF4-FFF2-40B4-BE49-F238E27FC236}">
                <a16:creationId xmlns:a16="http://schemas.microsoft.com/office/drawing/2014/main" id="{5973AE3B-6AAE-AF62-2754-13A29CB6FCF2}"/>
              </a:ext>
            </a:extLst>
          </p:cNvPr>
          <p:cNvSpPr/>
          <p:nvPr/>
        </p:nvSpPr>
        <p:spPr>
          <a:xfrm>
            <a:off x="7174175" y="4276096"/>
            <a:ext cx="4140890" cy="784830"/>
          </a:xfrm>
          <a:prstGeom prst="rect">
            <a:avLst/>
          </a:prstGeom>
        </p:spPr>
        <p:txBody>
          <a:bodyPr wrap="square">
            <a:spAutoFit/>
          </a:bodyPr>
          <a:lstStyle/>
          <a:p>
            <a:r>
              <a:rPr lang="en-US" sz="1500" dirty="0">
                <a:latin typeface="+mj-lt"/>
              </a:rPr>
              <a:t>The petitioner shall file an appeal within a period of one month which should be disposed off within a period of three months.</a:t>
            </a:r>
            <a:endParaRPr lang="en-US" sz="1500" dirty="0">
              <a:latin typeface="+mj-lt"/>
              <a:ea typeface="Tahoma" panose="020B0604030504040204" pitchFamily="34" charset="0"/>
              <a:cs typeface="Tahoma" panose="020B0604030504040204" pitchFamily="34" charset="0"/>
            </a:endParaRPr>
          </a:p>
        </p:txBody>
      </p:sp>
      <p:sp>
        <p:nvSpPr>
          <p:cNvPr id="3" name="Rectangle 56">
            <a:extLst>
              <a:ext uri="{FF2B5EF4-FFF2-40B4-BE49-F238E27FC236}">
                <a16:creationId xmlns:a16="http://schemas.microsoft.com/office/drawing/2014/main" id="{2FB0E0A4-E9D7-3D6A-8D9B-02D0C92490B6}"/>
              </a:ext>
            </a:extLst>
          </p:cNvPr>
          <p:cNvSpPr/>
          <p:nvPr/>
        </p:nvSpPr>
        <p:spPr>
          <a:xfrm>
            <a:off x="7174175" y="5158358"/>
            <a:ext cx="4140890" cy="1015663"/>
          </a:xfrm>
          <a:prstGeom prst="rect">
            <a:avLst/>
          </a:prstGeom>
        </p:spPr>
        <p:txBody>
          <a:bodyPr wrap="square">
            <a:spAutoFit/>
          </a:bodyPr>
          <a:lstStyle/>
          <a:p>
            <a:r>
              <a:rPr lang="en-US" sz="1500" dirty="0">
                <a:latin typeface="+mj-lt"/>
              </a:rPr>
              <a:t>The bank guarantee shall not be invoked pending appeal. It is made clear that the invocation of bank guarantee would depend upon the outcome of the appeal.</a:t>
            </a:r>
            <a:endParaRPr lang="en-US" sz="1500" dirty="0">
              <a:latin typeface="+mj-lt"/>
              <a:ea typeface="Tahoma" panose="020B0604030504040204" pitchFamily="34" charset="0"/>
              <a:cs typeface="Tahoma" panose="020B0604030504040204" pitchFamily="34" charset="0"/>
            </a:endParaRPr>
          </a:p>
        </p:txBody>
      </p:sp>
      <p:sp>
        <p:nvSpPr>
          <p:cNvPr id="4" name="Oval 3">
            <a:extLst>
              <a:ext uri="{FF2B5EF4-FFF2-40B4-BE49-F238E27FC236}">
                <a16:creationId xmlns:a16="http://schemas.microsoft.com/office/drawing/2014/main" id="{781D5595-6304-1D4A-2FC9-5F77647A1B28}"/>
              </a:ext>
            </a:extLst>
          </p:cNvPr>
          <p:cNvSpPr/>
          <p:nvPr/>
        </p:nvSpPr>
        <p:spPr>
          <a:xfrm>
            <a:off x="6632983" y="5367323"/>
            <a:ext cx="363642" cy="363642"/>
          </a:xfrm>
          <a:prstGeom prst="ellipse">
            <a:avLst/>
          </a:prstGeom>
          <a:solidFill>
            <a:schemeClr val="bg1">
              <a:lumMod val="95000"/>
            </a:schemeClr>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1199">
              <a:solidFill>
                <a:schemeClr val="tx1"/>
              </a:solidFill>
              <a:latin typeface="Century Gothic" panose="020B0502020202020204" pitchFamily="34" charset="0"/>
              <a:ea typeface="Roboto Light" panose="02000000000000000000" pitchFamily="2" charset="0"/>
              <a:cs typeface="Poppins Light" pitchFamily="2" charset="77"/>
            </a:endParaRPr>
          </a:p>
        </p:txBody>
      </p:sp>
      <p:sp>
        <p:nvSpPr>
          <p:cNvPr id="5" name="L-Shape 4">
            <a:extLst>
              <a:ext uri="{FF2B5EF4-FFF2-40B4-BE49-F238E27FC236}">
                <a16:creationId xmlns:a16="http://schemas.microsoft.com/office/drawing/2014/main" id="{ACA36F5B-EAAF-BECE-6E2E-A84731DB4A9C}"/>
              </a:ext>
            </a:extLst>
          </p:cNvPr>
          <p:cNvSpPr/>
          <p:nvPr/>
        </p:nvSpPr>
        <p:spPr>
          <a:xfrm rot="19005742">
            <a:off x="6607132" y="5441823"/>
            <a:ext cx="398616" cy="214639"/>
          </a:xfrm>
          <a:prstGeom prst="corne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1199">
              <a:solidFill>
                <a:schemeClr val="tx1"/>
              </a:solidFill>
              <a:latin typeface="Century Gothic" panose="020B0502020202020204" pitchFamily="34" charset="0"/>
              <a:ea typeface="Roboto Light" panose="02000000000000000000" pitchFamily="2" charset="0"/>
              <a:cs typeface="Poppins Light" pitchFamily="2" charset="77"/>
            </a:endParaRPr>
          </a:p>
        </p:txBody>
      </p:sp>
      <p:sp>
        <p:nvSpPr>
          <p:cNvPr id="6" name="Rectangle 56">
            <a:extLst>
              <a:ext uri="{FF2B5EF4-FFF2-40B4-BE49-F238E27FC236}">
                <a16:creationId xmlns:a16="http://schemas.microsoft.com/office/drawing/2014/main" id="{63029DAA-CF35-FEA2-C340-CB920F433E4F}"/>
              </a:ext>
            </a:extLst>
          </p:cNvPr>
          <p:cNvSpPr/>
          <p:nvPr/>
        </p:nvSpPr>
        <p:spPr>
          <a:xfrm>
            <a:off x="2167320" y="3226927"/>
            <a:ext cx="3890293" cy="784830"/>
          </a:xfrm>
          <a:prstGeom prst="rect">
            <a:avLst/>
          </a:prstGeom>
        </p:spPr>
        <p:txBody>
          <a:bodyPr wrap="square">
            <a:spAutoFit/>
          </a:bodyPr>
          <a:lstStyle/>
          <a:p>
            <a:r>
              <a:rPr lang="en-US" sz="1500" dirty="0">
                <a:latin typeface="+mj-lt"/>
              </a:rPr>
              <a:t>The petitioner approached Hon'ble Kerala High Court challenging the detention notices issued under section 129 of the act.</a:t>
            </a:r>
            <a:endParaRPr lang="en-US" sz="1500" dirty="0">
              <a:latin typeface="+mj-lt"/>
              <a:ea typeface="Tahoma" panose="020B0604030504040204" pitchFamily="34" charset="0"/>
              <a:cs typeface="Tahoma" panose="020B0604030504040204" pitchFamily="34" charset="0"/>
            </a:endParaRPr>
          </a:p>
        </p:txBody>
      </p:sp>
      <p:sp>
        <p:nvSpPr>
          <p:cNvPr id="7" name="Rectangle 56">
            <a:extLst>
              <a:ext uri="{FF2B5EF4-FFF2-40B4-BE49-F238E27FC236}">
                <a16:creationId xmlns:a16="http://schemas.microsoft.com/office/drawing/2014/main" id="{B7F24051-62AB-BE89-98DA-6F195B10D40E}"/>
              </a:ext>
            </a:extLst>
          </p:cNvPr>
          <p:cNvSpPr/>
          <p:nvPr/>
        </p:nvSpPr>
        <p:spPr>
          <a:xfrm>
            <a:off x="2167320" y="4184455"/>
            <a:ext cx="3928680" cy="1015663"/>
          </a:xfrm>
          <a:prstGeom prst="rect">
            <a:avLst/>
          </a:prstGeom>
        </p:spPr>
        <p:txBody>
          <a:bodyPr wrap="square">
            <a:spAutoFit/>
          </a:bodyPr>
          <a:lstStyle/>
          <a:p>
            <a:r>
              <a:rPr lang="en-US" sz="1500" dirty="0"/>
              <a:t>Pending the writ petition, an order has been passed imposing penalty under Sections 129(1)(a) and 129(1)(b) of the Central Goods and Services Tax Act, 2017</a:t>
            </a:r>
            <a:endParaRPr lang="en-US" sz="1500" dirty="0">
              <a:latin typeface="+mj-lt"/>
              <a:ea typeface="Tahoma" panose="020B0604030504040204" pitchFamily="34" charset="0"/>
              <a:cs typeface="Tahoma" panose="020B0604030504040204" pitchFamily="34" charset="0"/>
            </a:endParaRPr>
          </a:p>
        </p:txBody>
      </p:sp>
      <p:sp>
        <p:nvSpPr>
          <p:cNvPr id="8" name="Oval 7">
            <a:extLst>
              <a:ext uri="{FF2B5EF4-FFF2-40B4-BE49-F238E27FC236}">
                <a16:creationId xmlns:a16="http://schemas.microsoft.com/office/drawing/2014/main" id="{D8694277-28C5-E881-2FE8-B433344713CC}"/>
              </a:ext>
            </a:extLst>
          </p:cNvPr>
          <p:cNvSpPr/>
          <p:nvPr/>
        </p:nvSpPr>
        <p:spPr>
          <a:xfrm>
            <a:off x="1667995" y="5515146"/>
            <a:ext cx="363642" cy="363642"/>
          </a:xfrm>
          <a:prstGeom prst="ellipse">
            <a:avLst/>
          </a:prstGeom>
          <a:solidFill>
            <a:schemeClr val="bg1">
              <a:lumMod val="95000"/>
            </a:schemeClr>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1199">
              <a:solidFill>
                <a:schemeClr val="tx1"/>
              </a:solidFill>
              <a:latin typeface="Century Gothic" panose="020B0502020202020204" pitchFamily="34" charset="0"/>
              <a:ea typeface="Roboto Light" panose="02000000000000000000" pitchFamily="2" charset="0"/>
              <a:cs typeface="Poppins Light" pitchFamily="2" charset="77"/>
            </a:endParaRPr>
          </a:p>
        </p:txBody>
      </p:sp>
      <p:sp>
        <p:nvSpPr>
          <p:cNvPr id="9" name="L-Shape 8">
            <a:extLst>
              <a:ext uri="{FF2B5EF4-FFF2-40B4-BE49-F238E27FC236}">
                <a16:creationId xmlns:a16="http://schemas.microsoft.com/office/drawing/2014/main" id="{87066DF3-7BB1-4132-C119-F1E47484A9D4}"/>
              </a:ext>
            </a:extLst>
          </p:cNvPr>
          <p:cNvSpPr/>
          <p:nvPr/>
        </p:nvSpPr>
        <p:spPr>
          <a:xfrm rot="19005742">
            <a:off x="1650508" y="5623645"/>
            <a:ext cx="398616" cy="214639"/>
          </a:xfrm>
          <a:prstGeom prst="corner">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1199">
              <a:solidFill>
                <a:schemeClr val="tx1"/>
              </a:solidFill>
              <a:latin typeface="Century Gothic" panose="020B0502020202020204" pitchFamily="34" charset="0"/>
              <a:ea typeface="Roboto Light" panose="02000000000000000000" pitchFamily="2" charset="0"/>
              <a:cs typeface="Poppins Light" pitchFamily="2" charset="77"/>
            </a:endParaRPr>
          </a:p>
        </p:txBody>
      </p:sp>
      <p:sp>
        <p:nvSpPr>
          <p:cNvPr id="10" name="Rectangle 56">
            <a:extLst>
              <a:ext uri="{FF2B5EF4-FFF2-40B4-BE49-F238E27FC236}">
                <a16:creationId xmlns:a16="http://schemas.microsoft.com/office/drawing/2014/main" id="{62D61498-B40C-BB38-6998-848DF757A855}"/>
              </a:ext>
            </a:extLst>
          </p:cNvPr>
          <p:cNvSpPr/>
          <p:nvPr/>
        </p:nvSpPr>
        <p:spPr>
          <a:xfrm>
            <a:off x="2156993" y="5367323"/>
            <a:ext cx="3890293" cy="1015663"/>
          </a:xfrm>
          <a:prstGeom prst="rect">
            <a:avLst/>
          </a:prstGeom>
        </p:spPr>
        <p:txBody>
          <a:bodyPr wrap="square">
            <a:spAutoFit/>
          </a:bodyPr>
          <a:lstStyle/>
          <a:p>
            <a:r>
              <a:rPr lang="en-US" sz="1500" dirty="0"/>
              <a:t>The petitioner's argument is that imposition of penalty under both the Sections cannot sustain together. The petitioner also submitted that it intends to file an appeal</a:t>
            </a:r>
            <a:endParaRPr lang="en-US" sz="1500" dirty="0">
              <a:latin typeface="+mj-lt"/>
              <a:ea typeface="Tahoma" panose="020B0604030504040204" pitchFamily="34" charset="0"/>
              <a:cs typeface="Tahoma" panose="020B0604030504040204" pitchFamily="34" charset="0"/>
            </a:endParaRPr>
          </a:p>
        </p:txBody>
      </p:sp>
      <p:sp>
        <p:nvSpPr>
          <p:cNvPr id="13" name="Title 1">
            <a:extLst>
              <a:ext uri="{FF2B5EF4-FFF2-40B4-BE49-F238E27FC236}">
                <a16:creationId xmlns:a16="http://schemas.microsoft.com/office/drawing/2014/main" id="{55204E18-3740-0AC7-6E96-35B00BA9DA8E}"/>
              </a:ext>
            </a:extLst>
          </p:cNvPr>
          <p:cNvSpPr txBox="1">
            <a:spLocks/>
          </p:cNvSpPr>
          <p:nvPr/>
        </p:nvSpPr>
        <p:spPr>
          <a:xfrm>
            <a:off x="3339548" y="159278"/>
            <a:ext cx="4836926" cy="100691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000" b="1" dirty="0">
                <a:solidFill>
                  <a:schemeClr val="tx2"/>
                </a:solidFill>
                <a:latin typeface="Century Gothic" panose="020B0502020202020204" pitchFamily="34" charset="0"/>
                <a:ea typeface="Lato Heavy" charset="0"/>
                <a:cs typeface="Poppins" pitchFamily="2" charset="77"/>
              </a:rPr>
              <a:t>CASE LAW: SECTION 129</a:t>
            </a:r>
          </a:p>
        </p:txBody>
      </p:sp>
      <p:sp>
        <p:nvSpPr>
          <p:cNvPr id="16" name="TextBox 15">
            <a:extLst>
              <a:ext uri="{FF2B5EF4-FFF2-40B4-BE49-F238E27FC236}">
                <a16:creationId xmlns:a16="http://schemas.microsoft.com/office/drawing/2014/main" id="{09EC69D6-46C2-9DB8-25E1-C2EFFDD4D23A}"/>
              </a:ext>
            </a:extLst>
          </p:cNvPr>
          <p:cNvSpPr txBox="1"/>
          <p:nvPr/>
        </p:nvSpPr>
        <p:spPr>
          <a:xfrm>
            <a:off x="3339548" y="1579264"/>
            <a:ext cx="6096000" cy="430887"/>
          </a:xfrm>
          <a:prstGeom prst="rect">
            <a:avLst/>
          </a:prstGeom>
          <a:noFill/>
        </p:spPr>
        <p:txBody>
          <a:bodyPr wrap="square">
            <a:spAutoFit/>
          </a:bodyPr>
          <a:lstStyle/>
          <a:p>
            <a:r>
              <a:rPr lang="en-IN" sz="2200" b="1" dirty="0">
                <a:solidFill>
                  <a:schemeClr val="tx2"/>
                </a:solidFill>
              </a:rPr>
              <a:t>M/S.ASIAN PAINT vs HIGH COURT OF KERALA</a:t>
            </a:r>
          </a:p>
        </p:txBody>
      </p:sp>
    </p:spTree>
    <p:extLst>
      <p:ext uri="{BB962C8B-B14F-4D97-AF65-F5344CB8AC3E}">
        <p14:creationId xmlns:p14="http://schemas.microsoft.com/office/powerpoint/2010/main" val="4719264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E662028-B476-59D4-CBAB-97948476383B}"/>
              </a:ext>
            </a:extLst>
          </p:cNvPr>
          <p:cNvSpPr>
            <a:spLocks/>
          </p:cNvSpPr>
          <p:nvPr/>
        </p:nvSpPr>
        <p:spPr>
          <a:xfrm rot="10800000" flipV="1">
            <a:off x="4796873" y="0"/>
            <a:ext cx="7395127" cy="6858000"/>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400" u="sng" dirty="0">
              <a:solidFill>
                <a:schemeClr val="tx1"/>
              </a:solidFill>
              <a:latin typeface="Century Gothic" panose="020B0502020202020204" pitchFamily="34" charset="0"/>
            </a:endParaRPr>
          </a:p>
        </p:txBody>
      </p:sp>
      <p:sp>
        <p:nvSpPr>
          <p:cNvPr id="3" name="Rectangle 2">
            <a:extLst>
              <a:ext uri="{FF2B5EF4-FFF2-40B4-BE49-F238E27FC236}">
                <a16:creationId xmlns:a16="http://schemas.microsoft.com/office/drawing/2014/main" id="{11D97CAF-95C4-34E4-DCAE-5335C044EEA8}"/>
              </a:ext>
            </a:extLst>
          </p:cNvPr>
          <p:cNvSpPr/>
          <p:nvPr/>
        </p:nvSpPr>
        <p:spPr>
          <a:xfrm>
            <a:off x="-380533" y="0"/>
            <a:ext cx="7699513" cy="6858000"/>
          </a:xfrm>
          <a:prstGeom prst="rect">
            <a:avLst/>
          </a:prstGeom>
          <a:blipFill dpi="0" rotWithShape="1">
            <a:blip r:embed="rId2">
              <a:alphaModFix amt="20000"/>
              <a:extLst>
                <a:ext uri="{BEBA8EAE-BF5A-486C-A8C5-ECC9F3942E4B}">
                  <a14:imgProps xmlns:a14="http://schemas.microsoft.com/office/drawing/2010/main">
                    <a14:imgLayer r:embed="rId3">
                      <a14:imgEffect>
                        <a14:artisticGlowEdges trans="60000"/>
                      </a14:imgEffect>
                    </a14:imgLayer>
                  </a14:imgProps>
                </a:ex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ctr">
              <a:buFont typeface="Arial" panose="020B0604020202020204" pitchFamily="34" charset="0"/>
              <a:buChar char="•"/>
            </a:pPr>
            <a:endParaRPr lang="en-IN" dirty="0"/>
          </a:p>
        </p:txBody>
      </p:sp>
      <p:sp>
        <p:nvSpPr>
          <p:cNvPr id="5" name="Title 1">
            <a:extLst>
              <a:ext uri="{FF2B5EF4-FFF2-40B4-BE49-F238E27FC236}">
                <a16:creationId xmlns:a16="http://schemas.microsoft.com/office/drawing/2014/main" id="{59722887-6A60-BBED-BCE5-5B3B1DA5262A}"/>
              </a:ext>
            </a:extLst>
          </p:cNvPr>
          <p:cNvSpPr txBox="1">
            <a:spLocks/>
          </p:cNvSpPr>
          <p:nvPr/>
        </p:nvSpPr>
        <p:spPr>
          <a:xfrm>
            <a:off x="2141573" y="159278"/>
            <a:ext cx="8486553" cy="147430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400" b="1" dirty="0">
                <a:solidFill>
                  <a:schemeClr val="tx2"/>
                </a:solidFill>
                <a:latin typeface="Century Gothic" panose="020B0502020202020204" pitchFamily="34" charset="0"/>
                <a:ea typeface="Lato Heavy" charset="0"/>
                <a:cs typeface="Poppins" pitchFamily="2" charset="77"/>
              </a:rPr>
              <a:t>SECTION 130: Confiscation of Goods or conveyance &amp; levy of penalty</a:t>
            </a:r>
          </a:p>
        </p:txBody>
      </p:sp>
      <p:sp>
        <p:nvSpPr>
          <p:cNvPr id="7" name="TextBox 6">
            <a:extLst>
              <a:ext uri="{FF2B5EF4-FFF2-40B4-BE49-F238E27FC236}">
                <a16:creationId xmlns:a16="http://schemas.microsoft.com/office/drawing/2014/main" id="{D950A7B7-664F-456E-9CE7-1F2F0396060F}"/>
              </a:ext>
            </a:extLst>
          </p:cNvPr>
          <p:cNvSpPr txBox="1"/>
          <p:nvPr/>
        </p:nvSpPr>
        <p:spPr>
          <a:xfrm>
            <a:off x="1216280" y="2639773"/>
            <a:ext cx="9759440" cy="2446824"/>
          </a:xfrm>
          <a:prstGeom prst="rect">
            <a:avLst/>
          </a:prstGeom>
          <a:noFill/>
        </p:spPr>
        <p:txBody>
          <a:bodyPr wrap="square">
            <a:spAutoFit/>
          </a:bodyPr>
          <a:lstStyle/>
          <a:p>
            <a:r>
              <a:rPr lang="en-US" sz="1500" dirty="0"/>
              <a:t>Sec. 130 (1) lists out the specific situation where goods or conveyance can be confiscated by the proper officer</a:t>
            </a:r>
          </a:p>
          <a:p>
            <a:endParaRPr lang="en-US" sz="1500" dirty="0"/>
          </a:p>
          <a:p>
            <a:r>
              <a:rPr lang="en-US" sz="1500" dirty="0"/>
              <a:t>Where any person- </a:t>
            </a:r>
          </a:p>
          <a:p>
            <a:pPr marL="285750" indent="-285750">
              <a:buFont typeface="Wingdings" panose="05000000000000000000" pitchFamily="2" charset="2"/>
              <a:buChar char="Ø"/>
            </a:pPr>
            <a:r>
              <a:rPr lang="en-US" sz="1500" i="1" dirty="0">
                <a:solidFill>
                  <a:srgbClr val="FF0000"/>
                </a:solidFill>
              </a:rPr>
              <a:t>supplies or receives any goods</a:t>
            </a:r>
            <a:r>
              <a:rPr lang="en-US" sz="1500" dirty="0">
                <a:solidFill>
                  <a:srgbClr val="FF0000"/>
                </a:solidFill>
              </a:rPr>
              <a:t> </a:t>
            </a:r>
            <a:r>
              <a:rPr lang="en-US" sz="1500" dirty="0"/>
              <a:t>in contravention of GST law with an intent to evade payment of tax </a:t>
            </a:r>
          </a:p>
          <a:p>
            <a:pPr marL="285750" indent="-285750">
              <a:buFont typeface="Wingdings" panose="05000000000000000000" pitchFamily="2" charset="2"/>
              <a:buChar char="Ø"/>
            </a:pPr>
            <a:r>
              <a:rPr lang="en-US" sz="1500" i="1" dirty="0">
                <a:solidFill>
                  <a:srgbClr val="FF0000"/>
                </a:solidFill>
              </a:rPr>
              <a:t>does not account for any goods on which GST is payable</a:t>
            </a:r>
          </a:p>
          <a:p>
            <a:pPr marL="285750" indent="-285750">
              <a:buFont typeface="Wingdings" panose="05000000000000000000" pitchFamily="2" charset="2"/>
              <a:buChar char="Ø"/>
            </a:pPr>
            <a:r>
              <a:rPr lang="en-US" sz="1500" dirty="0"/>
              <a:t>supplies any goods liable to GST without having applied for registration. </a:t>
            </a:r>
          </a:p>
          <a:p>
            <a:pPr marL="285750" indent="-285750">
              <a:buFont typeface="Wingdings" panose="05000000000000000000" pitchFamily="2" charset="2"/>
              <a:buChar char="Ø"/>
            </a:pPr>
            <a:r>
              <a:rPr lang="en-US" sz="1500" dirty="0"/>
              <a:t>contravenes any of the provisions of this Act or the rules made thereunder with intent to evade payment of tax</a:t>
            </a:r>
          </a:p>
          <a:p>
            <a:pPr marL="285750" indent="-285750">
              <a:buFont typeface="Wingdings" panose="05000000000000000000" pitchFamily="2" charset="2"/>
              <a:buChar char="Ø"/>
            </a:pPr>
            <a:r>
              <a:rPr lang="en-US" sz="1500" i="1" dirty="0">
                <a:solidFill>
                  <a:srgbClr val="FF0000"/>
                </a:solidFill>
              </a:rPr>
              <a:t>uses any conveyance as a means of transport </a:t>
            </a:r>
            <a:r>
              <a:rPr lang="en-US" sz="1500" dirty="0"/>
              <a:t>for carriage of goods in contravention to the GST provisions. (The vehicle might not be confiscated if the owner of the vehicle can prove that it was used without his knowledge)</a:t>
            </a:r>
          </a:p>
          <a:p>
            <a:pPr marL="285750" indent="-285750">
              <a:buFont typeface="Wingdings" panose="05000000000000000000" pitchFamily="2" charset="2"/>
              <a:buChar char="Ø"/>
            </a:pPr>
            <a:endParaRPr lang="en-US" dirty="0"/>
          </a:p>
        </p:txBody>
      </p:sp>
    </p:spTree>
    <p:extLst>
      <p:ext uri="{BB962C8B-B14F-4D97-AF65-F5344CB8AC3E}">
        <p14:creationId xmlns:p14="http://schemas.microsoft.com/office/powerpoint/2010/main" val="24715849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F3126BF-DD25-710A-95AF-BB4204486ADF}"/>
              </a:ext>
            </a:extLst>
          </p:cNvPr>
          <p:cNvSpPr>
            <a:spLocks/>
          </p:cNvSpPr>
          <p:nvPr/>
        </p:nvSpPr>
        <p:spPr>
          <a:xfrm rot="10800000" flipV="1">
            <a:off x="4796873" y="0"/>
            <a:ext cx="7395127" cy="6858000"/>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400" u="sng" dirty="0">
              <a:solidFill>
                <a:schemeClr val="tx1"/>
              </a:solidFill>
              <a:latin typeface="Century Gothic" panose="020B0502020202020204" pitchFamily="34" charset="0"/>
            </a:endParaRPr>
          </a:p>
        </p:txBody>
      </p:sp>
      <p:sp>
        <p:nvSpPr>
          <p:cNvPr id="2" name="Rectangle 1">
            <a:extLst>
              <a:ext uri="{FF2B5EF4-FFF2-40B4-BE49-F238E27FC236}">
                <a16:creationId xmlns:a16="http://schemas.microsoft.com/office/drawing/2014/main" id="{9FAF53BE-F772-F88B-ABCA-60839C4DB768}"/>
              </a:ext>
            </a:extLst>
          </p:cNvPr>
          <p:cNvSpPr/>
          <p:nvPr/>
        </p:nvSpPr>
        <p:spPr>
          <a:xfrm>
            <a:off x="-1099330" y="430696"/>
            <a:ext cx="7699513" cy="6858000"/>
          </a:xfrm>
          <a:prstGeom prst="rect">
            <a:avLst/>
          </a:prstGeom>
          <a:blipFill dpi="0" rotWithShape="1">
            <a:blip r:embed="rId2">
              <a:alphaModFix amt="20000"/>
              <a:extLst>
                <a:ext uri="{BEBA8EAE-BF5A-486C-A8C5-ECC9F3942E4B}">
                  <a14:imgProps xmlns:a14="http://schemas.microsoft.com/office/drawing/2010/main">
                    <a14:imgLayer r:embed="rId3">
                      <a14:imgEffect>
                        <a14:artisticGlowEdges trans="60000"/>
                      </a14:imgEffect>
                    </a14:imgLayer>
                  </a14:imgProps>
                </a:ex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6" name="Rectangle 5">
            <a:extLst>
              <a:ext uri="{FF2B5EF4-FFF2-40B4-BE49-F238E27FC236}">
                <a16:creationId xmlns:a16="http://schemas.microsoft.com/office/drawing/2014/main" id="{6BC2E9C0-D010-044F-F209-01CEE33F6837}"/>
              </a:ext>
            </a:extLst>
          </p:cNvPr>
          <p:cNvSpPr/>
          <p:nvPr/>
        </p:nvSpPr>
        <p:spPr>
          <a:xfrm>
            <a:off x="5101780" y="1562762"/>
            <a:ext cx="1651895" cy="5835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900"/>
          </a:p>
        </p:txBody>
      </p:sp>
      <p:graphicFrame>
        <p:nvGraphicFramePr>
          <p:cNvPr id="7" name="object 3">
            <a:extLst>
              <a:ext uri="{FF2B5EF4-FFF2-40B4-BE49-F238E27FC236}">
                <a16:creationId xmlns:a16="http://schemas.microsoft.com/office/drawing/2014/main" id="{B81C6641-3E11-68D8-B64B-9F20348B1C49}"/>
              </a:ext>
            </a:extLst>
          </p:cNvPr>
          <p:cNvGraphicFramePr>
            <a:graphicFrameLocks noGrp="1"/>
          </p:cNvGraphicFramePr>
          <p:nvPr>
            <p:extLst>
              <p:ext uri="{D42A27DB-BD31-4B8C-83A1-F6EECF244321}">
                <p14:modId xmlns:p14="http://schemas.microsoft.com/office/powerpoint/2010/main" val="1391621113"/>
              </p:ext>
            </p:extLst>
          </p:nvPr>
        </p:nvGraphicFramePr>
        <p:xfrm>
          <a:off x="1499188" y="2091317"/>
          <a:ext cx="9771321" cy="2970549"/>
        </p:xfrm>
        <a:graphic>
          <a:graphicData uri="http://schemas.openxmlformats.org/drawingml/2006/table">
            <a:tbl>
              <a:tblPr firstRow="1" bandRow="1">
                <a:tableStyleId>{2D5ABB26-0587-4C30-8999-92F81FD0307C}</a:tableStyleId>
              </a:tblPr>
              <a:tblGrid>
                <a:gridCol w="1114650">
                  <a:extLst>
                    <a:ext uri="{9D8B030D-6E8A-4147-A177-3AD203B41FA5}">
                      <a16:colId xmlns:a16="http://schemas.microsoft.com/office/drawing/2014/main" val="20000"/>
                    </a:ext>
                  </a:extLst>
                </a:gridCol>
                <a:gridCol w="2388548">
                  <a:extLst>
                    <a:ext uri="{9D8B030D-6E8A-4147-A177-3AD203B41FA5}">
                      <a16:colId xmlns:a16="http://schemas.microsoft.com/office/drawing/2014/main" val="20001"/>
                    </a:ext>
                  </a:extLst>
                </a:gridCol>
                <a:gridCol w="6268123">
                  <a:extLst>
                    <a:ext uri="{9D8B030D-6E8A-4147-A177-3AD203B41FA5}">
                      <a16:colId xmlns:a16="http://schemas.microsoft.com/office/drawing/2014/main" val="20002"/>
                    </a:ext>
                  </a:extLst>
                </a:gridCol>
              </a:tblGrid>
              <a:tr h="501669">
                <a:tc>
                  <a:txBody>
                    <a:bodyPr/>
                    <a:lstStyle/>
                    <a:p>
                      <a:pPr marL="2540" algn="ctr">
                        <a:lnSpc>
                          <a:spcPct val="100000"/>
                        </a:lnSpc>
                        <a:spcBef>
                          <a:spcPts val="465"/>
                        </a:spcBef>
                      </a:pPr>
                      <a:r>
                        <a:rPr lang="en-US" sz="1800" b="1" dirty="0">
                          <a:solidFill>
                            <a:srgbClr val="002060"/>
                          </a:solidFill>
                          <a:latin typeface="Tahoma" panose="020B0604030504040204" pitchFamily="34" charset="0"/>
                          <a:ea typeface="Tahoma" panose="020B0604030504040204" pitchFamily="34" charset="0"/>
                          <a:cs typeface="Tahoma" panose="020B0604030504040204" pitchFamily="34" charset="0"/>
                        </a:rPr>
                        <a:t>130</a:t>
                      </a:r>
                      <a:endParaRPr sz="1800" b="1" dirty="0">
                        <a:solidFill>
                          <a:srgbClr val="002060"/>
                        </a:solidFill>
                        <a:latin typeface="Tahoma" panose="020B0604030504040204" pitchFamily="34" charset="0"/>
                        <a:ea typeface="Tahoma" panose="020B0604030504040204" pitchFamily="34" charset="0"/>
                        <a:cs typeface="Tahoma" panose="020B0604030504040204" pitchFamily="34" charset="0"/>
                      </a:endParaRPr>
                    </a:p>
                  </a:txBody>
                  <a:tcPr marL="0" marR="0" marT="59055" marB="0">
                    <a:lnL w="19050">
                      <a:solidFill>
                        <a:srgbClr val="CFD8DB"/>
                      </a:solidFill>
                      <a:prstDash val="solid"/>
                    </a:lnL>
                    <a:lnR w="19050">
                      <a:solidFill>
                        <a:srgbClr val="CFD8DB"/>
                      </a:solidFill>
                      <a:prstDash val="solid"/>
                    </a:lnR>
                    <a:lnT w="19050">
                      <a:solidFill>
                        <a:srgbClr val="CFD8DB"/>
                      </a:solidFill>
                      <a:prstDash val="solid"/>
                    </a:lnT>
                    <a:lnB w="19050">
                      <a:solidFill>
                        <a:srgbClr val="CFD8DB"/>
                      </a:solidFill>
                      <a:prstDash val="solid"/>
                    </a:lnB>
                  </a:tcPr>
                </a:tc>
                <a:tc>
                  <a:txBody>
                    <a:bodyPr/>
                    <a:lstStyle/>
                    <a:p>
                      <a:pPr algn="ctr">
                        <a:lnSpc>
                          <a:spcPct val="100000"/>
                        </a:lnSpc>
                        <a:spcBef>
                          <a:spcPts val="465"/>
                        </a:spcBef>
                      </a:pPr>
                      <a:r>
                        <a:rPr lang="en-US" sz="1800" b="1" dirty="0">
                          <a:solidFill>
                            <a:srgbClr val="002060"/>
                          </a:solidFill>
                          <a:latin typeface="Tahoma" panose="020B0604030504040204" pitchFamily="34" charset="0"/>
                          <a:ea typeface="Tahoma" panose="020B0604030504040204" pitchFamily="34" charset="0"/>
                          <a:cs typeface="Tahoma" panose="020B0604030504040204" pitchFamily="34" charset="0"/>
                        </a:rPr>
                        <a:t>Heading</a:t>
                      </a:r>
                      <a:endParaRPr sz="1800" b="1" dirty="0">
                        <a:solidFill>
                          <a:srgbClr val="002060"/>
                        </a:solidFill>
                        <a:latin typeface="Tahoma" panose="020B0604030504040204" pitchFamily="34" charset="0"/>
                        <a:ea typeface="Tahoma" panose="020B0604030504040204" pitchFamily="34" charset="0"/>
                        <a:cs typeface="Tahoma" panose="020B0604030504040204" pitchFamily="34" charset="0"/>
                      </a:endParaRPr>
                    </a:p>
                  </a:txBody>
                  <a:tcPr marL="0" marR="0" marT="59055" marB="0">
                    <a:lnL w="19050">
                      <a:solidFill>
                        <a:srgbClr val="CFD8DB"/>
                      </a:solidFill>
                      <a:prstDash val="solid"/>
                    </a:lnL>
                    <a:lnR w="19050">
                      <a:solidFill>
                        <a:srgbClr val="CFD8DB"/>
                      </a:solidFill>
                      <a:prstDash val="solid"/>
                    </a:lnR>
                    <a:lnT w="19050">
                      <a:solidFill>
                        <a:srgbClr val="CFD8DB"/>
                      </a:solidFill>
                      <a:prstDash val="solid"/>
                    </a:lnT>
                    <a:lnB w="19050">
                      <a:solidFill>
                        <a:srgbClr val="CFD8DB"/>
                      </a:solidFill>
                      <a:prstDash val="solid"/>
                    </a:lnB>
                  </a:tcPr>
                </a:tc>
                <a:tc>
                  <a:txBody>
                    <a:bodyPr/>
                    <a:lstStyle/>
                    <a:p>
                      <a:pPr marL="213360" algn="ctr">
                        <a:lnSpc>
                          <a:spcPct val="100000"/>
                        </a:lnSpc>
                        <a:spcBef>
                          <a:spcPts val="465"/>
                        </a:spcBef>
                      </a:pPr>
                      <a:r>
                        <a:rPr lang="en-US" sz="1800" b="1" dirty="0">
                          <a:solidFill>
                            <a:srgbClr val="002060"/>
                          </a:solidFill>
                          <a:latin typeface="Tahoma" panose="020B0604030504040204" pitchFamily="34" charset="0"/>
                          <a:ea typeface="Tahoma" panose="020B0604030504040204" pitchFamily="34" charset="0"/>
                          <a:cs typeface="Tahoma" panose="020B0604030504040204" pitchFamily="34" charset="0"/>
                        </a:rPr>
                        <a:t>Instances</a:t>
                      </a:r>
                      <a:endParaRPr sz="1800" b="1" dirty="0">
                        <a:solidFill>
                          <a:srgbClr val="002060"/>
                        </a:solidFill>
                        <a:latin typeface="Tahoma" panose="020B0604030504040204" pitchFamily="34" charset="0"/>
                        <a:ea typeface="Tahoma" panose="020B0604030504040204" pitchFamily="34" charset="0"/>
                        <a:cs typeface="Tahoma" panose="020B0604030504040204" pitchFamily="34" charset="0"/>
                      </a:endParaRPr>
                    </a:p>
                  </a:txBody>
                  <a:tcPr marL="0" marR="0" marT="59055" marB="0">
                    <a:lnL w="19050">
                      <a:solidFill>
                        <a:srgbClr val="CFD8DB"/>
                      </a:solidFill>
                      <a:prstDash val="solid"/>
                    </a:lnL>
                    <a:lnR w="19050">
                      <a:solidFill>
                        <a:srgbClr val="CFD8DB"/>
                      </a:solidFill>
                      <a:prstDash val="solid"/>
                    </a:lnR>
                    <a:lnT w="19050">
                      <a:solidFill>
                        <a:srgbClr val="CFD8DB"/>
                      </a:solidFill>
                      <a:prstDash val="solid"/>
                    </a:lnT>
                    <a:lnB w="19050">
                      <a:solidFill>
                        <a:srgbClr val="CFD8DB"/>
                      </a:solidFill>
                      <a:prstDash val="solid"/>
                    </a:lnB>
                  </a:tcPr>
                </a:tc>
                <a:extLst>
                  <a:ext uri="{0D108BD9-81ED-4DB2-BD59-A6C34878D82A}">
                    <a16:rowId xmlns:a16="http://schemas.microsoft.com/office/drawing/2014/main" val="10000"/>
                  </a:ext>
                </a:extLst>
              </a:tr>
              <a:tr h="634463">
                <a:tc>
                  <a:txBody>
                    <a:bodyPr/>
                    <a:lstStyle/>
                    <a:p>
                      <a:pPr marL="1905" algn="ctr">
                        <a:lnSpc>
                          <a:spcPct val="100000"/>
                        </a:lnSpc>
                        <a:spcBef>
                          <a:spcPts val="840"/>
                        </a:spcBef>
                      </a:pPr>
                      <a:endParaRPr lang="en-IN" sz="1500" b="1" dirty="0">
                        <a:solidFill>
                          <a:srgbClr val="001F60"/>
                        </a:solidFill>
                        <a:latin typeface="Tahoma"/>
                        <a:cs typeface="Tahoma"/>
                      </a:endParaRPr>
                    </a:p>
                    <a:p>
                      <a:pPr marL="1905" algn="ctr">
                        <a:lnSpc>
                          <a:spcPct val="100000"/>
                        </a:lnSpc>
                        <a:spcBef>
                          <a:spcPts val="840"/>
                        </a:spcBef>
                      </a:pPr>
                      <a:r>
                        <a:rPr lang="en-IN" sz="1500" b="1" dirty="0">
                          <a:solidFill>
                            <a:srgbClr val="001F60"/>
                          </a:solidFill>
                          <a:latin typeface="Tahoma"/>
                          <a:cs typeface="Tahoma"/>
                        </a:rPr>
                        <a:t>130(2)</a:t>
                      </a:r>
                      <a:endParaRPr sz="1500" dirty="0">
                        <a:latin typeface="Tahoma"/>
                        <a:cs typeface="Tahoma"/>
                      </a:endParaRPr>
                    </a:p>
                  </a:txBody>
                  <a:tcPr marL="0" marR="0" marT="106680" marB="0">
                    <a:lnL w="19050">
                      <a:solidFill>
                        <a:srgbClr val="CFD8DB"/>
                      </a:solidFill>
                      <a:prstDash val="solid"/>
                    </a:lnL>
                    <a:lnR w="19050">
                      <a:solidFill>
                        <a:srgbClr val="CFD8DB"/>
                      </a:solidFill>
                      <a:prstDash val="solid"/>
                    </a:lnR>
                    <a:lnT w="19050">
                      <a:solidFill>
                        <a:srgbClr val="CFD8DB"/>
                      </a:solidFill>
                      <a:prstDash val="solid"/>
                    </a:lnT>
                    <a:lnB w="19050">
                      <a:solidFill>
                        <a:srgbClr val="CFD8DB"/>
                      </a:solidFill>
                      <a:prstDash val="solid"/>
                    </a:lnB>
                  </a:tcPr>
                </a:tc>
                <a:tc>
                  <a:txBody>
                    <a:bodyPr/>
                    <a:lstStyle/>
                    <a:p>
                      <a:pPr marL="100330">
                        <a:lnSpc>
                          <a:spcPct val="100000"/>
                        </a:lnSpc>
                        <a:spcBef>
                          <a:spcPts val="840"/>
                        </a:spcBef>
                      </a:pPr>
                      <a:endParaRPr lang="en-US" sz="1500" dirty="0">
                        <a:latin typeface="+mj-lt"/>
                        <a:ea typeface="Tahoma" panose="020B0604030504040204" pitchFamily="34" charset="0"/>
                        <a:cs typeface="Tahoma" panose="020B0604030504040204" pitchFamily="34" charset="0"/>
                      </a:endParaRPr>
                    </a:p>
                    <a:p>
                      <a:pPr marL="100330">
                        <a:lnSpc>
                          <a:spcPct val="100000"/>
                        </a:lnSpc>
                        <a:spcBef>
                          <a:spcPts val="840"/>
                        </a:spcBef>
                      </a:pPr>
                      <a:r>
                        <a:rPr lang="en-US" sz="1500" dirty="0">
                          <a:latin typeface="+mj-lt"/>
                          <a:ea typeface="Tahoma" panose="020B0604030504040204" pitchFamily="34" charset="0"/>
                          <a:cs typeface="Tahoma" panose="020B0604030504040204" pitchFamily="34" charset="0"/>
                        </a:rPr>
                        <a:t>Fine in lieu of confiscation</a:t>
                      </a:r>
                      <a:endParaRPr sz="1500" dirty="0">
                        <a:latin typeface="+mj-lt"/>
                        <a:ea typeface="Tahoma" panose="020B0604030504040204" pitchFamily="34" charset="0"/>
                        <a:cs typeface="Tahoma" panose="020B0604030504040204" pitchFamily="34" charset="0"/>
                      </a:endParaRPr>
                    </a:p>
                  </a:txBody>
                  <a:tcPr marL="0" marR="0" marT="106680" marB="0">
                    <a:lnL w="19050">
                      <a:solidFill>
                        <a:srgbClr val="CFD8DB"/>
                      </a:solidFill>
                      <a:prstDash val="solid"/>
                    </a:lnL>
                    <a:lnR w="19050">
                      <a:solidFill>
                        <a:srgbClr val="CFD8DB"/>
                      </a:solidFill>
                      <a:prstDash val="solid"/>
                    </a:lnR>
                    <a:lnT w="19050">
                      <a:solidFill>
                        <a:srgbClr val="CFD8DB"/>
                      </a:solidFill>
                      <a:prstDash val="solid"/>
                    </a:lnT>
                    <a:lnB w="19050">
                      <a:solidFill>
                        <a:srgbClr val="CFD8DB"/>
                      </a:solidFill>
                      <a:prstDash val="solid"/>
                    </a:lnB>
                  </a:tcPr>
                </a:tc>
                <a:tc>
                  <a:txBody>
                    <a:bodyPr/>
                    <a:lstStyle/>
                    <a:p>
                      <a:pPr marL="102235" indent="0" algn="just">
                        <a:lnSpc>
                          <a:spcPct val="100000"/>
                        </a:lnSpc>
                        <a:spcBef>
                          <a:spcPts val="840"/>
                        </a:spcBef>
                        <a:buFont typeface="Arial" panose="020B0604020202020204" pitchFamily="34" charset="0"/>
                        <a:buNone/>
                      </a:pPr>
                      <a:r>
                        <a:rPr lang="en-US" sz="1500" dirty="0">
                          <a:latin typeface="+mj-lt"/>
                        </a:rPr>
                        <a:t>1. An option to pay fine in lieu of confiscation shall be given to person whose goods or conveyance has been confiscated not exceeding market value.</a:t>
                      </a:r>
                    </a:p>
                    <a:p>
                      <a:pPr marL="102235" indent="0" algn="just">
                        <a:lnSpc>
                          <a:spcPct val="100000"/>
                        </a:lnSpc>
                        <a:spcBef>
                          <a:spcPts val="840"/>
                        </a:spcBef>
                        <a:buFont typeface="Arial" panose="020B0604020202020204" pitchFamily="34" charset="0"/>
                        <a:buNone/>
                      </a:pPr>
                      <a:r>
                        <a:rPr lang="en-US" sz="1500" dirty="0">
                          <a:latin typeface="+mj-lt"/>
                        </a:rPr>
                        <a:t>2. Fine and penalty leviable under this section shall not be less than penalty equal to 100% of the tax payable on such goods.</a:t>
                      </a:r>
                    </a:p>
                    <a:p>
                      <a:pPr marL="102235" indent="0" algn="just">
                        <a:lnSpc>
                          <a:spcPct val="100000"/>
                        </a:lnSpc>
                        <a:spcBef>
                          <a:spcPts val="840"/>
                        </a:spcBef>
                        <a:buFont typeface="Arial" panose="020B0604020202020204" pitchFamily="34" charset="0"/>
                        <a:buNone/>
                      </a:pPr>
                      <a:r>
                        <a:rPr lang="en-US" sz="1500" dirty="0">
                          <a:latin typeface="+mj-lt"/>
                        </a:rPr>
                        <a:t>3. In case conveyance is used for the carriage of the goods or passengers for hire, the owner of the conveyance shall be given an option to pay in lieu of the confiscation of the conveyance a fine equal to the tax payable on the goods being transported thereon. </a:t>
                      </a:r>
                    </a:p>
                    <a:p>
                      <a:pPr marL="445135" indent="-342900" algn="ctr">
                        <a:lnSpc>
                          <a:spcPct val="100000"/>
                        </a:lnSpc>
                        <a:spcBef>
                          <a:spcPts val="840"/>
                        </a:spcBef>
                        <a:buFont typeface="Arial" panose="020B0604020202020204" pitchFamily="34" charset="0"/>
                        <a:buAutoNum type="arabicPeriod"/>
                      </a:pPr>
                      <a:endParaRPr lang="en-IN" sz="1500" b="0" dirty="0">
                        <a:solidFill>
                          <a:srgbClr val="FF0000"/>
                        </a:solidFill>
                        <a:latin typeface="+mj-lt"/>
                        <a:ea typeface="Tahoma" panose="020B0604030504040204" pitchFamily="34" charset="0"/>
                        <a:cs typeface="Tahoma" panose="020B0604030504040204" pitchFamily="34" charset="0"/>
                      </a:endParaRPr>
                    </a:p>
                  </a:txBody>
                  <a:tcPr marL="0" marR="0" marT="106680" marB="0">
                    <a:lnL w="19050">
                      <a:solidFill>
                        <a:srgbClr val="CFD8DB"/>
                      </a:solidFill>
                      <a:prstDash val="solid"/>
                    </a:lnL>
                    <a:lnR w="19050">
                      <a:solidFill>
                        <a:srgbClr val="CFD8DB"/>
                      </a:solidFill>
                      <a:prstDash val="solid"/>
                    </a:lnR>
                    <a:lnT w="19050">
                      <a:solidFill>
                        <a:srgbClr val="CFD8DB"/>
                      </a:solidFill>
                      <a:prstDash val="solid"/>
                    </a:lnT>
                    <a:lnB w="19050">
                      <a:solidFill>
                        <a:srgbClr val="CFD8DB"/>
                      </a:solidFill>
                      <a:prstDash val="solid"/>
                    </a:lnB>
                  </a:tcPr>
                </a:tc>
                <a:extLst>
                  <a:ext uri="{0D108BD9-81ED-4DB2-BD59-A6C34878D82A}">
                    <a16:rowId xmlns:a16="http://schemas.microsoft.com/office/drawing/2014/main" val="10001"/>
                  </a:ext>
                </a:extLst>
              </a:tr>
            </a:tbl>
          </a:graphicData>
        </a:graphic>
      </p:graphicFrame>
      <p:sp>
        <p:nvSpPr>
          <p:cNvPr id="3" name="Title 1">
            <a:extLst>
              <a:ext uri="{FF2B5EF4-FFF2-40B4-BE49-F238E27FC236}">
                <a16:creationId xmlns:a16="http://schemas.microsoft.com/office/drawing/2014/main" id="{C1339F34-55C5-A93A-C1CD-2FE0ACD1BABE}"/>
              </a:ext>
            </a:extLst>
          </p:cNvPr>
          <p:cNvSpPr txBox="1">
            <a:spLocks/>
          </p:cNvSpPr>
          <p:nvPr/>
        </p:nvSpPr>
        <p:spPr>
          <a:xfrm>
            <a:off x="2141573" y="159278"/>
            <a:ext cx="8486553" cy="147430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400" b="1" dirty="0">
                <a:solidFill>
                  <a:schemeClr val="tx2"/>
                </a:solidFill>
                <a:latin typeface="Century Gothic" panose="020B0502020202020204" pitchFamily="34" charset="0"/>
                <a:ea typeface="Lato Heavy" charset="0"/>
                <a:cs typeface="Poppins" pitchFamily="2" charset="77"/>
              </a:rPr>
              <a:t>SECTION 130: Confiscation of Goods or conveyance &amp; levy of penalty</a:t>
            </a:r>
          </a:p>
        </p:txBody>
      </p:sp>
    </p:spTree>
    <p:extLst>
      <p:ext uri="{BB962C8B-B14F-4D97-AF65-F5344CB8AC3E}">
        <p14:creationId xmlns:p14="http://schemas.microsoft.com/office/powerpoint/2010/main" val="10475103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E662028-B476-59D4-CBAB-97948476383B}"/>
              </a:ext>
            </a:extLst>
          </p:cNvPr>
          <p:cNvSpPr>
            <a:spLocks/>
          </p:cNvSpPr>
          <p:nvPr/>
        </p:nvSpPr>
        <p:spPr>
          <a:xfrm rot="10800000" flipV="1">
            <a:off x="4796873" y="0"/>
            <a:ext cx="7395127" cy="6858000"/>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400" u="sng" dirty="0">
              <a:solidFill>
                <a:schemeClr val="tx1"/>
              </a:solidFill>
              <a:latin typeface="Century Gothic" panose="020B0502020202020204" pitchFamily="34" charset="0"/>
            </a:endParaRPr>
          </a:p>
        </p:txBody>
      </p:sp>
      <p:sp>
        <p:nvSpPr>
          <p:cNvPr id="3" name="Rectangle 2">
            <a:extLst>
              <a:ext uri="{FF2B5EF4-FFF2-40B4-BE49-F238E27FC236}">
                <a16:creationId xmlns:a16="http://schemas.microsoft.com/office/drawing/2014/main" id="{11D97CAF-95C4-34E4-DCAE-5335C044EEA8}"/>
              </a:ext>
            </a:extLst>
          </p:cNvPr>
          <p:cNvSpPr/>
          <p:nvPr/>
        </p:nvSpPr>
        <p:spPr>
          <a:xfrm>
            <a:off x="-1099330" y="430696"/>
            <a:ext cx="7699513" cy="6858000"/>
          </a:xfrm>
          <a:prstGeom prst="rect">
            <a:avLst/>
          </a:prstGeom>
          <a:blipFill dpi="0" rotWithShape="1">
            <a:blip r:embed="rId2">
              <a:alphaModFix amt="20000"/>
              <a:extLst>
                <a:ext uri="{BEBA8EAE-BF5A-486C-A8C5-ECC9F3942E4B}">
                  <a14:imgProps xmlns:a14="http://schemas.microsoft.com/office/drawing/2010/main">
                    <a14:imgLayer r:embed="rId3">
                      <a14:imgEffect>
                        <a14:artisticGlowEdges trans="60000"/>
                      </a14:imgEffect>
                    </a14:imgLayer>
                  </a14:imgProps>
                </a:ex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5" name="Title 1">
            <a:extLst>
              <a:ext uri="{FF2B5EF4-FFF2-40B4-BE49-F238E27FC236}">
                <a16:creationId xmlns:a16="http://schemas.microsoft.com/office/drawing/2014/main" id="{39B04C37-BD0D-941A-761F-B0265EADA0D8}"/>
              </a:ext>
            </a:extLst>
          </p:cNvPr>
          <p:cNvSpPr txBox="1">
            <a:spLocks/>
          </p:cNvSpPr>
          <p:nvPr/>
        </p:nvSpPr>
        <p:spPr>
          <a:xfrm>
            <a:off x="2141573" y="159278"/>
            <a:ext cx="8486553" cy="147430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400" b="1" dirty="0">
                <a:solidFill>
                  <a:schemeClr val="tx2"/>
                </a:solidFill>
                <a:latin typeface="Century Gothic" panose="020B0502020202020204" pitchFamily="34" charset="0"/>
                <a:ea typeface="Lato Heavy" charset="0"/>
                <a:cs typeface="Poppins" pitchFamily="2" charset="77"/>
              </a:rPr>
              <a:t>SECTION 130: Confiscation of Goods or conveyance &amp; levy of penalty</a:t>
            </a:r>
          </a:p>
        </p:txBody>
      </p:sp>
      <p:sp>
        <p:nvSpPr>
          <p:cNvPr id="6" name="Rectangle 5">
            <a:extLst>
              <a:ext uri="{FF2B5EF4-FFF2-40B4-BE49-F238E27FC236}">
                <a16:creationId xmlns:a16="http://schemas.microsoft.com/office/drawing/2014/main" id="{91649B86-C1E3-CFF2-E010-CE6A9FD8CA43}"/>
              </a:ext>
            </a:extLst>
          </p:cNvPr>
          <p:cNvSpPr/>
          <p:nvPr/>
        </p:nvSpPr>
        <p:spPr>
          <a:xfrm>
            <a:off x="5101780" y="1562762"/>
            <a:ext cx="1651895" cy="5835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900"/>
          </a:p>
        </p:txBody>
      </p:sp>
      <p:graphicFrame>
        <p:nvGraphicFramePr>
          <p:cNvPr id="7" name="Table 6">
            <a:extLst>
              <a:ext uri="{FF2B5EF4-FFF2-40B4-BE49-F238E27FC236}">
                <a16:creationId xmlns:a16="http://schemas.microsoft.com/office/drawing/2014/main" id="{80B1F5EC-8783-16C0-A8B9-EC1A69382E08}"/>
              </a:ext>
            </a:extLst>
          </p:cNvPr>
          <p:cNvGraphicFramePr>
            <a:graphicFrameLocks noGrp="1"/>
          </p:cNvGraphicFramePr>
          <p:nvPr>
            <p:extLst>
              <p:ext uri="{D42A27DB-BD31-4B8C-83A1-F6EECF244321}">
                <p14:modId xmlns:p14="http://schemas.microsoft.com/office/powerpoint/2010/main" val="2998536403"/>
              </p:ext>
            </p:extLst>
          </p:nvPr>
        </p:nvGraphicFramePr>
        <p:xfrm>
          <a:off x="1499188" y="2175676"/>
          <a:ext cx="9771321" cy="3368040"/>
        </p:xfrm>
        <a:graphic>
          <a:graphicData uri="http://schemas.openxmlformats.org/drawingml/2006/table">
            <a:tbl>
              <a:tblPr firstRow="1" bandRow="1">
                <a:tableStyleId>{2D5ABB26-0587-4C30-8999-92F81FD0307C}</a:tableStyleId>
              </a:tblPr>
              <a:tblGrid>
                <a:gridCol w="1114650">
                  <a:extLst>
                    <a:ext uri="{9D8B030D-6E8A-4147-A177-3AD203B41FA5}">
                      <a16:colId xmlns:a16="http://schemas.microsoft.com/office/drawing/2014/main" val="881999018"/>
                    </a:ext>
                  </a:extLst>
                </a:gridCol>
                <a:gridCol w="2388548">
                  <a:extLst>
                    <a:ext uri="{9D8B030D-6E8A-4147-A177-3AD203B41FA5}">
                      <a16:colId xmlns:a16="http://schemas.microsoft.com/office/drawing/2014/main" val="4202747213"/>
                    </a:ext>
                  </a:extLst>
                </a:gridCol>
                <a:gridCol w="6268123">
                  <a:extLst>
                    <a:ext uri="{9D8B030D-6E8A-4147-A177-3AD203B41FA5}">
                      <a16:colId xmlns:a16="http://schemas.microsoft.com/office/drawing/2014/main" val="3730895448"/>
                    </a:ext>
                  </a:extLst>
                </a:gridCol>
              </a:tblGrid>
              <a:tr h="634463">
                <a:tc>
                  <a:txBody>
                    <a:bodyPr/>
                    <a:lstStyle/>
                    <a:p>
                      <a:pPr marL="1905" algn="ctr">
                        <a:lnSpc>
                          <a:spcPct val="100000"/>
                        </a:lnSpc>
                        <a:spcBef>
                          <a:spcPts val="840"/>
                        </a:spcBef>
                      </a:pPr>
                      <a:endParaRPr lang="en-IN" sz="1500" b="1" dirty="0">
                        <a:solidFill>
                          <a:srgbClr val="001F60"/>
                        </a:solidFill>
                        <a:latin typeface="Tahoma"/>
                        <a:cs typeface="Tahoma"/>
                      </a:endParaRPr>
                    </a:p>
                    <a:p>
                      <a:pPr marL="1905" algn="ctr">
                        <a:lnSpc>
                          <a:spcPct val="100000"/>
                        </a:lnSpc>
                        <a:spcBef>
                          <a:spcPts val="840"/>
                        </a:spcBef>
                      </a:pPr>
                      <a:r>
                        <a:rPr lang="en-IN" sz="1500" b="1" dirty="0">
                          <a:solidFill>
                            <a:srgbClr val="001F60"/>
                          </a:solidFill>
                          <a:latin typeface="Tahoma"/>
                          <a:cs typeface="Tahoma"/>
                        </a:rPr>
                        <a:t>130(4) &amp; 130(5)</a:t>
                      </a:r>
                      <a:endParaRPr sz="1500" dirty="0">
                        <a:latin typeface="Tahoma"/>
                        <a:cs typeface="Tahoma"/>
                      </a:endParaRPr>
                    </a:p>
                  </a:txBody>
                  <a:tcPr marL="0" marR="0" marT="106680" marB="0">
                    <a:lnL w="19050">
                      <a:solidFill>
                        <a:srgbClr val="CFD8DB"/>
                      </a:solidFill>
                      <a:prstDash val="solid"/>
                    </a:lnL>
                    <a:lnR w="19050">
                      <a:solidFill>
                        <a:srgbClr val="CFD8DB"/>
                      </a:solidFill>
                      <a:prstDash val="solid"/>
                    </a:lnR>
                    <a:lnT w="19050">
                      <a:solidFill>
                        <a:srgbClr val="CFD8DB"/>
                      </a:solidFill>
                      <a:prstDash val="solid"/>
                    </a:lnT>
                    <a:lnB w="19050" cap="flat" cmpd="sng" algn="ctr">
                      <a:solidFill>
                        <a:srgbClr val="CFD8DB"/>
                      </a:solidFill>
                      <a:prstDash val="solid"/>
                      <a:round/>
                      <a:headEnd type="none" w="med" len="med"/>
                      <a:tailEnd type="none" w="med" len="med"/>
                    </a:lnB>
                  </a:tcPr>
                </a:tc>
                <a:tc>
                  <a:txBody>
                    <a:bodyPr/>
                    <a:lstStyle/>
                    <a:p>
                      <a:pPr marL="100330">
                        <a:lnSpc>
                          <a:spcPct val="100000"/>
                        </a:lnSpc>
                        <a:spcBef>
                          <a:spcPts val="840"/>
                        </a:spcBef>
                      </a:pPr>
                      <a:endParaRPr lang="en-IN" sz="1500" dirty="0"/>
                    </a:p>
                    <a:p>
                      <a:pPr marL="100330">
                        <a:lnSpc>
                          <a:spcPct val="100000"/>
                        </a:lnSpc>
                        <a:spcBef>
                          <a:spcPts val="840"/>
                        </a:spcBef>
                      </a:pPr>
                      <a:endParaRPr lang="en-IN" sz="1500" dirty="0"/>
                    </a:p>
                    <a:p>
                      <a:pPr marL="100330">
                        <a:lnSpc>
                          <a:spcPct val="100000"/>
                        </a:lnSpc>
                        <a:spcBef>
                          <a:spcPts val="840"/>
                        </a:spcBef>
                      </a:pPr>
                      <a:r>
                        <a:rPr lang="en-IN" sz="1500" dirty="0"/>
                        <a:t>Order of confiscation</a:t>
                      </a:r>
                      <a:endParaRPr lang="en-US" sz="1500" dirty="0">
                        <a:latin typeface="+mj-lt"/>
                        <a:ea typeface="Tahoma" panose="020B0604030504040204" pitchFamily="34" charset="0"/>
                        <a:cs typeface="Tahoma" panose="020B0604030504040204" pitchFamily="34" charset="0"/>
                      </a:endParaRPr>
                    </a:p>
                  </a:txBody>
                  <a:tcPr marL="0" marR="0" marT="106680" marB="0">
                    <a:lnL w="19050">
                      <a:solidFill>
                        <a:srgbClr val="CFD8DB"/>
                      </a:solidFill>
                      <a:prstDash val="solid"/>
                    </a:lnL>
                    <a:lnR w="19050">
                      <a:solidFill>
                        <a:srgbClr val="CFD8DB"/>
                      </a:solidFill>
                      <a:prstDash val="solid"/>
                    </a:lnR>
                    <a:lnT w="19050">
                      <a:solidFill>
                        <a:srgbClr val="CFD8DB"/>
                      </a:solidFill>
                      <a:prstDash val="solid"/>
                    </a:lnT>
                    <a:lnB w="19050" cap="flat" cmpd="sng" algn="ctr">
                      <a:solidFill>
                        <a:srgbClr val="CFD8DB"/>
                      </a:solidFill>
                      <a:prstDash val="solid"/>
                      <a:round/>
                      <a:headEnd type="none" w="med" len="med"/>
                      <a:tailEnd type="none" w="med" len="med"/>
                    </a:lnB>
                  </a:tcPr>
                </a:tc>
                <a:tc>
                  <a:txBody>
                    <a:bodyPr/>
                    <a:lstStyle/>
                    <a:p>
                      <a:pPr marL="102235" indent="0" algn="just">
                        <a:lnSpc>
                          <a:spcPct val="100000"/>
                        </a:lnSpc>
                        <a:spcBef>
                          <a:spcPts val="840"/>
                        </a:spcBef>
                        <a:buFont typeface="Arial" panose="020B0604020202020204" pitchFamily="34" charset="0"/>
                        <a:buNone/>
                      </a:pPr>
                      <a:r>
                        <a:rPr lang="en-US" sz="1500" dirty="0"/>
                        <a:t>1. An opportunity of being heard shall be given before passing an order for confiscation of goods or conveyance or for imposition of penalty.</a:t>
                      </a:r>
                    </a:p>
                    <a:p>
                      <a:pPr marL="102235" indent="0" algn="just">
                        <a:lnSpc>
                          <a:spcPct val="100000"/>
                        </a:lnSpc>
                        <a:spcBef>
                          <a:spcPts val="840"/>
                        </a:spcBef>
                        <a:buFont typeface="Arial" panose="020B0604020202020204" pitchFamily="34" charset="0"/>
                        <a:buNone/>
                      </a:pPr>
                      <a:r>
                        <a:rPr lang="en-US" sz="1500" b="1" dirty="0">
                          <a:solidFill>
                            <a:schemeClr val="tx1"/>
                          </a:solidFill>
                          <a:latin typeface="+mj-lt"/>
                        </a:rPr>
                        <a:t>2. </a:t>
                      </a:r>
                      <a:r>
                        <a:rPr lang="en-US" sz="1500" dirty="0"/>
                        <a:t>Once the proper officer is of opinion that the goods/conveyance shall be confiscated, the ownership as well as the possession goes out of the hands of the original owner and vest into the hands of the Government Authority.</a:t>
                      </a:r>
                      <a:endParaRPr lang="en-US" sz="1500" dirty="0">
                        <a:latin typeface="+mj-lt"/>
                      </a:endParaRPr>
                    </a:p>
                    <a:p>
                      <a:pPr marL="445135" indent="-342900" algn="ctr">
                        <a:lnSpc>
                          <a:spcPct val="100000"/>
                        </a:lnSpc>
                        <a:spcBef>
                          <a:spcPts val="840"/>
                        </a:spcBef>
                        <a:buFont typeface="Arial" panose="020B0604020202020204" pitchFamily="34" charset="0"/>
                        <a:buAutoNum type="arabicPeriod"/>
                      </a:pPr>
                      <a:endParaRPr lang="en-IN" sz="1500" b="0" dirty="0">
                        <a:solidFill>
                          <a:srgbClr val="FF0000"/>
                        </a:solidFill>
                        <a:latin typeface="+mj-lt"/>
                        <a:ea typeface="Tahoma" panose="020B0604030504040204" pitchFamily="34" charset="0"/>
                        <a:cs typeface="Tahoma" panose="020B0604030504040204" pitchFamily="34" charset="0"/>
                      </a:endParaRPr>
                    </a:p>
                  </a:txBody>
                  <a:tcPr marL="0" marR="0" marT="106680" marB="0">
                    <a:lnL w="19050">
                      <a:solidFill>
                        <a:srgbClr val="CFD8DB"/>
                      </a:solidFill>
                      <a:prstDash val="solid"/>
                    </a:lnL>
                    <a:lnR w="19050">
                      <a:solidFill>
                        <a:srgbClr val="CFD8DB"/>
                      </a:solidFill>
                      <a:prstDash val="solid"/>
                    </a:lnR>
                    <a:lnT w="19050">
                      <a:solidFill>
                        <a:srgbClr val="CFD8DB"/>
                      </a:solidFill>
                      <a:prstDash val="solid"/>
                    </a:lnT>
                    <a:lnB w="19050" cap="flat" cmpd="sng" algn="ctr">
                      <a:solidFill>
                        <a:srgbClr val="CFD8DB"/>
                      </a:solidFill>
                      <a:prstDash val="solid"/>
                      <a:round/>
                      <a:headEnd type="none" w="med" len="med"/>
                      <a:tailEnd type="none" w="med" len="med"/>
                    </a:lnB>
                  </a:tcPr>
                </a:tc>
                <a:extLst>
                  <a:ext uri="{0D108BD9-81ED-4DB2-BD59-A6C34878D82A}">
                    <a16:rowId xmlns:a16="http://schemas.microsoft.com/office/drawing/2014/main" val="2972918493"/>
                  </a:ext>
                </a:extLst>
              </a:tr>
              <a:tr h="634463">
                <a:tc>
                  <a:txBody>
                    <a:bodyPr/>
                    <a:lstStyle/>
                    <a:p>
                      <a:pPr marL="1905" algn="ctr">
                        <a:lnSpc>
                          <a:spcPct val="100000"/>
                        </a:lnSpc>
                        <a:spcBef>
                          <a:spcPts val="840"/>
                        </a:spcBef>
                      </a:pPr>
                      <a:r>
                        <a:rPr lang="en-IN" sz="1500" b="1" dirty="0">
                          <a:solidFill>
                            <a:srgbClr val="001F60"/>
                          </a:solidFill>
                          <a:latin typeface="Tahoma"/>
                          <a:cs typeface="Tahoma"/>
                        </a:rPr>
                        <a:t>130(6)</a:t>
                      </a:r>
                      <a:endParaRPr sz="1500" dirty="0">
                        <a:latin typeface="Tahoma"/>
                        <a:cs typeface="Tahoma"/>
                      </a:endParaRPr>
                    </a:p>
                  </a:txBody>
                  <a:tcPr marL="0" marR="0" marT="106680" marB="0">
                    <a:lnL w="19050">
                      <a:solidFill>
                        <a:srgbClr val="CFD8DB"/>
                      </a:solidFill>
                      <a:prstDash val="solid"/>
                    </a:lnL>
                    <a:lnR w="19050" cap="flat" cmpd="sng" algn="ctr">
                      <a:solidFill>
                        <a:srgbClr val="CFD8DB"/>
                      </a:solidFill>
                      <a:prstDash val="solid"/>
                      <a:round/>
                      <a:headEnd type="none" w="med" len="med"/>
                      <a:tailEnd type="none" w="med" len="med"/>
                    </a:lnR>
                    <a:lnT w="19050">
                      <a:solidFill>
                        <a:srgbClr val="CFD8DB"/>
                      </a:solidFill>
                      <a:prstDash val="solid"/>
                    </a:lnT>
                    <a:lnB w="19050" cap="flat" cmpd="sng" algn="ctr">
                      <a:solidFill>
                        <a:srgbClr val="CFD8DB"/>
                      </a:solidFill>
                      <a:prstDash val="solid"/>
                      <a:round/>
                      <a:headEnd type="none" w="med" len="med"/>
                      <a:tailEnd type="none" w="med" len="med"/>
                    </a:lnB>
                  </a:tcPr>
                </a:tc>
                <a:tc>
                  <a:txBody>
                    <a:bodyPr/>
                    <a:lstStyle/>
                    <a:p>
                      <a:pPr marL="100330">
                        <a:lnSpc>
                          <a:spcPct val="100000"/>
                        </a:lnSpc>
                        <a:spcBef>
                          <a:spcPts val="840"/>
                        </a:spcBef>
                      </a:pPr>
                      <a:r>
                        <a:rPr lang="en-IN" sz="1500" dirty="0"/>
                        <a:t>Possession of confiscated goods</a:t>
                      </a:r>
                    </a:p>
                    <a:p>
                      <a:pPr marL="100330">
                        <a:lnSpc>
                          <a:spcPct val="100000"/>
                        </a:lnSpc>
                        <a:spcBef>
                          <a:spcPts val="840"/>
                        </a:spcBef>
                      </a:pPr>
                      <a:endParaRPr lang="en-US" sz="1500" dirty="0">
                        <a:latin typeface="+mj-lt"/>
                        <a:ea typeface="Tahoma" panose="020B0604030504040204" pitchFamily="34" charset="0"/>
                        <a:cs typeface="Tahoma" panose="020B0604030504040204" pitchFamily="34" charset="0"/>
                      </a:endParaRPr>
                    </a:p>
                  </a:txBody>
                  <a:tcPr marL="0" marR="0" marT="106680" marB="0">
                    <a:lnL w="19050" cap="flat" cmpd="sng" algn="ctr">
                      <a:solidFill>
                        <a:srgbClr val="CFD8DB"/>
                      </a:solidFill>
                      <a:prstDash val="solid"/>
                      <a:round/>
                      <a:headEnd type="none" w="med" len="med"/>
                      <a:tailEnd type="none" w="med" len="med"/>
                    </a:lnL>
                    <a:lnR w="19050" cap="flat" cmpd="sng" algn="ctr">
                      <a:solidFill>
                        <a:srgbClr val="CFD8DB"/>
                      </a:solidFill>
                      <a:prstDash val="solid"/>
                      <a:round/>
                      <a:headEnd type="none" w="med" len="med"/>
                      <a:tailEnd type="none" w="med" len="med"/>
                    </a:lnR>
                    <a:lnT w="19050">
                      <a:solidFill>
                        <a:srgbClr val="CFD8DB"/>
                      </a:solidFill>
                      <a:prstDash val="solid"/>
                    </a:lnT>
                    <a:lnB w="19050" cap="flat" cmpd="sng" algn="ctr">
                      <a:solidFill>
                        <a:srgbClr val="CFD8DB"/>
                      </a:solidFill>
                      <a:prstDash val="solid"/>
                      <a:round/>
                      <a:headEnd type="none" w="med" len="med"/>
                      <a:tailEnd type="none" w="med" len="med"/>
                    </a:lnB>
                  </a:tcPr>
                </a:tc>
                <a:tc>
                  <a:txBody>
                    <a:bodyPr/>
                    <a:lstStyle/>
                    <a:p>
                      <a:pPr marL="102235" indent="0" algn="l">
                        <a:lnSpc>
                          <a:spcPct val="100000"/>
                        </a:lnSpc>
                        <a:spcBef>
                          <a:spcPts val="840"/>
                        </a:spcBef>
                        <a:buFont typeface="Arial" panose="020B0604020202020204" pitchFamily="34" charset="0"/>
                        <a:buNone/>
                      </a:pPr>
                      <a:r>
                        <a:rPr lang="en-US" sz="1500" dirty="0"/>
                        <a:t>1. After adjudging confiscation, the PO shall take possession of the things confiscated and he may request every officer of Police to assist him in taking and holding such possession</a:t>
                      </a:r>
                      <a:endParaRPr lang="en-IN" sz="1500" b="0" dirty="0">
                        <a:solidFill>
                          <a:srgbClr val="FF0000"/>
                        </a:solidFill>
                        <a:latin typeface="+mj-lt"/>
                        <a:ea typeface="Tahoma" panose="020B0604030504040204" pitchFamily="34" charset="0"/>
                        <a:cs typeface="Tahoma" panose="020B0604030504040204" pitchFamily="34" charset="0"/>
                      </a:endParaRPr>
                    </a:p>
                  </a:txBody>
                  <a:tcPr marL="0" marR="0" marT="106680" marB="0">
                    <a:lnL w="19050" cap="flat" cmpd="sng" algn="ctr">
                      <a:solidFill>
                        <a:srgbClr val="CFD8DB"/>
                      </a:solidFill>
                      <a:prstDash val="solid"/>
                      <a:round/>
                      <a:headEnd type="none" w="med" len="med"/>
                      <a:tailEnd type="none" w="med" len="med"/>
                    </a:lnL>
                    <a:lnR w="19050">
                      <a:solidFill>
                        <a:srgbClr val="CFD8DB"/>
                      </a:solidFill>
                      <a:prstDash val="solid"/>
                    </a:lnR>
                    <a:lnT w="19050">
                      <a:solidFill>
                        <a:srgbClr val="CFD8DB"/>
                      </a:solidFill>
                      <a:prstDash val="solid"/>
                    </a:lnT>
                    <a:lnB w="19050" cap="flat" cmpd="sng" algn="ctr">
                      <a:solidFill>
                        <a:srgbClr val="CFD8DB"/>
                      </a:solidFill>
                      <a:prstDash val="solid"/>
                      <a:round/>
                      <a:headEnd type="none" w="med" len="med"/>
                      <a:tailEnd type="none" w="med" len="med"/>
                    </a:lnB>
                  </a:tcPr>
                </a:tc>
                <a:extLst>
                  <a:ext uri="{0D108BD9-81ED-4DB2-BD59-A6C34878D82A}">
                    <a16:rowId xmlns:a16="http://schemas.microsoft.com/office/drawing/2014/main" val="4036429166"/>
                  </a:ext>
                </a:extLst>
              </a:tr>
              <a:tr h="634463">
                <a:tc>
                  <a:txBody>
                    <a:bodyPr/>
                    <a:lstStyle/>
                    <a:p>
                      <a:pPr marL="1905" marR="0" lvl="0" indent="0" algn="ctr" defTabSz="914400" rtl="0" eaLnBrk="1" fontAlgn="auto" latinLnBrk="0" hangingPunct="1">
                        <a:lnSpc>
                          <a:spcPct val="100000"/>
                        </a:lnSpc>
                        <a:spcBef>
                          <a:spcPts val="840"/>
                        </a:spcBef>
                        <a:spcAft>
                          <a:spcPts val="0"/>
                        </a:spcAft>
                        <a:buClrTx/>
                        <a:buSzTx/>
                        <a:buFontTx/>
                        <a:buNone/>
                        <a:tabLst/>
                        <a:defRPr/>
                      </a:pPr>
                      <a:r>
                        <a:rPr lang="en-IN" sz="1500" b="1" dirty="0">
                          <a:solidFill>
                            <a:srgbClr val="001F60"/>
                          </a:solidFill>
                          <a:latin typeface="Tahoma"/>
                          <a:cs typeface="Tahoma"/>
                        </a:rPr>
                        <a:t>130(7)</a:t>
                      </a:r>
                      <a:endParaRPr lang="en-IN" sz="1500" dirty="0">
                        <a:latin typeface="Tahoma"/>
                        <a:cs typeface="Tahoma"/>
                      </a:endParaRPr>
                    </a:p>
                    <a:p>
                      <a:pPr marL="1905" algn="ctr">
                        <a:lnSpc>
                          <a:spcPct val="100000"/>
                        </a:lnSpc>
                        <a:spcBef>
                          <a:spcPts val="840"/>
                        </a:spcBef>
                      </a:pPr>
                      <a:endParaRPr sz="1500" dirty="0">
                        <a:latin typeface="Tahoma"/>
                        <a:cs typeface="Tahoma"/>
                      </a:endParaRPr>
                    </a:p>
                  </a:txBody>
                  <a:tcPr marL="0" marR="0" marT="106680" marB="0">
                    <a:lnL w="19050">
                      <a:solidFill>
                        <a:srgbClr val="CFD8DB"/>
                      </a:solidFill>
                      <a:prstDash val="solid"/>
                    </a:lnL>
                    <a:lnR w="19050" cap="flat" cmpd="sng" algn="ctr">
                      <a:solidFill>
                        <a:srgbClr val="CFD8DB"/>
                      </a:solidFill>
                      <a:prstDash val="solid"/>
                      <a:round/>
                      <a:headEnd type="none" w="med" len="med"/>
                      <a:tailEnd type="none" w="med" len="med"/>
                    </a:lnR>
                    <a:lnT w="19050">
                      <a:solidFill>
                        <a:srgbClr val="CFD8DB"/>
                      </a:solidFill>
                      <a:prstDash val="solid"/>
                    </a:lnT>
                    <a:lnB w="19050">
                      <a:solidFill>
                        <a:srgbClr val="CFD8DB"/>
                      </a:solidFill>
                      <a:prstDash val="solid"/>
                    </a:lnB>
                  </a:tcPr>
                </a:tc>
                <a:tc>
                  <a:txBody>
                    <a:bodyPr/>
                    <a:lstStyle/>
                    <a:p>
                      <a:pPr marL="100330">
                        <a:lnSpc>
                          <a:spcPct val="100000"/>
                        </a:lnSpc>
                        <a:spcBef>
                          <a:spcPts val="840"/>
                        </a:spcBef>
                      </a:pPr>
                      <a:r>
                        <a:rPr lang="en-IN" sz="1500" dirty="0"/>
                        <a:t>Consequences of Non – Payment </a:t>
                      </a:r>
                      <a:endParaRPr lang="en-US" sz="1500" dirty="0">
                        <a:latin typeface="+mj-lt"/>
                        <a:ea typeface="Tahoma" panose="020B0604030504040204" pitchFamily="34" charset="0"/>
                        <a:cs typeface="Tahoma" panose="020B0604030504040204" pitchFamily="34" charset="0"/>
                      </a:endParaRPr>
                    </a:p>
                  </a:txBody>
                  <a:tcPr marL="0" marR="0" marT="106680" marB="0">
                    <a:lnL w="19050" cap="flat" cmpd="sng" algn="ctr">
                      <a:solidFill>
                        <a:srgbClr val="CFD8DB"/>
                      </a:solidFill>
                      <a:prstDash val="solid"/>
                      <a:round/>
                      <a:headEnd type="none" w="med" len="med"/>
                      <a:tailEnd type="none" w="med" len="med"/>
                    </a:lnL>
                    <a:lnR w="19050" cap="flat" cmpd="sng" algn="ctr">
                      <a:solidFill>
                        <a:srgbClr val="CFD8DB"/>
                      </a:solidFill>
                      <a:prstDash val="solid"/>
                      <a:round/>
                      <a:headEnd type="none" w="med" len="med"/>
                      <a:tailEnd type="none" w="med" len="med"/>
                    </a:lnR>
                    <a:lnT w="19050">
                      <a:solidFill>
                        <a:srgbClr val="CFD8DB"/>
                      </a:solidFill>
                      <a:prstDash val="solid"/>
                    </a:lnT>
                    <a:lnB w="19050">
                      <a:solidFill>
                        <a:srgbClr val="CFD8DB"/>
                      </a:solidFill>
                      <a:prstDash val="solid"/>
                    </a:lnB>
                  </a:tcPr>
                </a:tc>
                <a:tc>
                  <a:txBody>
                    <a:bodyPr/>
                    <a:lstStyle/>
                    <a:p>
                      <a:pPr marL="102235" indent="0" algn="l">
                        <a:lnSpc>
                          <a:spcPct val="100000"/>
                        </a:lnSpc>
                        <a:spcBef>
                          <a:spcPts val="840"/>
                        </a:spcBef>
                        <a:buFont typeface="Arial" panose="020B0604020202020204" pitchFamily="34" charset="0"/>
                        <a:buNone/>
                      </a:pPr>
                      <a:r>
                        <a:rPr lang="en-US" sz="1500" dirty="0"/>
                        <a:t>PO shall dispose of such goods or conveyance and deposit the sale proceeds thereof with the Government after giving reasonable time not exceeding three months to pay fine in lieu of confiscation</a:t>
                      </a:r>
                      <a:endParaRPr lang="en-IN" sz="1500" b="0" dirty="0">
                        <a:solidFill>
                          <a:srgbClr val="FF0000"/>
                        </a:solidFill>
                        <a:latin typeface="+mj-lt"/>
                        <a:ea typeface="Tahoma" panose="020B0604030504040204" pitchFamily="34" charset="0"/>
                        <a:cs typeface="Tahoma" panose="020B0604030504040204" pitchFamily="34" charset="0"/>
                      </a:endParaRPr>
                    </a:p>
                  </a:txBody>
                  <a:tcPr marL="0" marR="0" marT="106680" marB="0">
                    <a:lnL w="19050" cap="flat" cmpd="sng" algn="ctr">
                      <a:solidFill>
                        <a:srgbClr val="CFD8DB"/>
                      </a:solidFill>
                      <a:prstDash val="solid"/>
                      <a:round/>
                      <a:headEnd type="none" w="med" len="med"/>
                      <a:tailEnd type="none" w="med" len="med"/>
                    </a:lnL>
                    <a:lnR w="19050">
                      <a:solidFill>
                        <a:srgbClr val="CFD8DB"/>
                      </a:solidFill>
                      <a:prstDash val="solid"/>
                    </a:lnR>
                    <a:lnT w="19050">
                      <a:solidFill>
                        <a:srgbClr val="CFD8DB"/>
                      </a:solidFill>
                      <a:prstDash val="solid"/>
                    </a:lnT>
                    <a:lnB w="19050">
                      <a:solidFill>
                        <a:srgbClr val="CFD8DB"/>
                      </a:solidFill>
                      <a:prstDash val="solid"/>
                    </a:lnB>
                  </a:tcPr>
                </a:tc>
                <a:extLst>
                  <a:ext uri="{0D108BD9-81ED-4DB2-BD59-A6C34878D82A}">
                    <a16:rowId xmlns:a16="http://schemas.microsoft.com/office/drawing/2014/main" val="2712701110"/>
                  </a:ext>
                </a:extLst>
              </a:tr>
            </a:tbl>
          </a:graphicData>
        </a:graphic>
      </p:graphicFrame>
    </p:spTree>
    <p:extLst>
      <p:ext uri="{BB962C8B-B14F-4D97-AF65-F5344CB8AC3E}">
        <p14:creationId xmlns:p14="http://schemas.microsoft.com/office/powerpoint/2010/main" val="6521658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F8901C1A-4DE9-A5D1-1020-CD89F0AB3169}"/>
              </a:ext>
            </a:extLst>
          </p:cNvPr>
          <p:cNvSpPr/>
          <p:nvPr/>
        </p:nvSpPr>
        <p:spPr>
          <a:xfrm rot="10800000" flipV="1">
            <a:off x="4796873" y="0"/>
            <a:ext cx="7395127" cy="6858000"/>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400" u="sng" dirty="0">
              <a:solidFill>
                <a:schemeClr val="tx1"/>
              </a:solidFill>
              <a:latin typeface="Century Gothic" panose="020B0502020202020204" pitchFamily="34" charset="0"/>
            </a:endParaRPr>
          </a:p>
        </p:txBody>
      </p:sp>
      <p:sp>
        <p:nvSpPr>
          <p:cNvPr id="12" name="Shape 385">
            <a:extLst>
              <a:ext uri="{FF2B5EF4-FFF2-40B4-BE49-F238E27FC236}">
                <a16:creationId xmlns:a16="http://schemas.microsoft.com/office/drawing/2014/main" id="{463A2720-70D5-8B79-26F9-00EC933FE96B}"/>
              </a:ext>
            </a:extLst>
          </p:cNvPr>
          <p:cNvSpPr>
            <a:spLocks noChangeArrowheads="1"/>
          </p:cNvSpPr>
          <p:nvPr/>
        </p:nvSpPr>
        <p:spPr bwMode="auto">
          <a:xfrm>
            <a:off x="1374893" y="2239084"/>
            <a:ext cx="1918485" cy="1918404"/>
          </a:xfrm>
          <a:prstGeom prst="ellipse">
            <a:avLst/>
          </a:prstGeom>
          <a:noFill/>
          <a:ln w="63500">
            <a:solidFill>
              <a:schemeClr val="accent1"/>
            </a:solidFill>
            <a:miter lim="400000"/>
            <a:headEnd/>
            <a:tailEnd/>
          </a:ln>
          <a:extLst>
            <a:ext uri="{909E8E84-426E-40DD-AFC4-6F175D3DCCD1}">
              <a14:hiddenFill xmlns:a14="http://schemas.microsoft.com/office/drawing/2010/main">
                <a:solidFill>
                  <a:srgbClr val="FFFFFF"/>
                </a:solidFill>
              </a14:hiddenFill>
            </a:ext>
          </a:extLst>
        </p:spPr>
        <p:txBody>
          <a:bodyPr lIns="25400" tIns="25400" rIns="25400" bIns="25400" anchor="ctr"/>
          <a:lstStyle>
            <a:lvl1pPr>
              <a:defRPr sz="5000">
                <a:solidFill>
                  <a:srgbClr val="000000"/>
                </a:solidFill>
                <a:latin typeface="Helvetica Light" panose="020B0403020202020204" pitchFamily="34" charset="0"/>
                <a:ea typeface="Helvetica Light" panose="020B0403020202020204" pitchFamily="34" charset="0"/>
                <a:cs typeface="Helvetica Light" panose="020B0403020202020204" pitchFamily="34" charset="0"/>
                <a:sym typeface="Helvetica Light" panose="020B0403020202020204" pitchFamily="34" charset="0"/>
              </a:defRPr>
            </a:lvl1pPr>
            <a:lvl2pPr marL="742950" indent="-285750">
              <a:defRPr sz="5000">
                <a:solidFill>
                  <a:srgbClr val="000000"/>
                </a:solidFill>
                <a:latin typeface="Helvetica Light" panose="020B0403020202020204" pitchFamily="34" charset="0"/>
                <a:ea typeface="Helvetica Light" panose="020B0403020202020204" pitchFamily="34" charset="0"/>
                <a:cs typeface="Helvetica Light" panose="020B0403020202020204" pitchFamily="34" charset="0"/>
                <a:sym typeface="Helvetica Light" panose="020B0403020202020204" pitchFamily="34" charset="0"/>
              </a:defRPr>
            </a:lvl2pPr>
            <a:lvl3pPr marL="1143000" indent="-228600">
              <a:defRPr sz="5000">
                <a:solidFill>
                  <a:srgbClr val="000000"/>
                </a:solidFill>
                <a:latin typeface="Helvetica Light" panose="020B0403020202020204" pitchFamily="34" charset="0"/>
                <a:ea typeface="Helvetica Light" panose="020B0403020202020204" pitchFamily="34" charset="0"/>
                <a:cs typeface="Helvetica Light" panose="020B0403020202020204" pitchFamily="34" charset="0"/>
                <a:sym typeface="Helvetica Light" panose="020B0403020202020204" pitchFamily="34" charset="0"/>
              </a:defRPr>
            </a:lvl3pPr>
            <a:lvl4pPr marL="1600200" indent="-228600">
              <a:defRPr sz="5000">
                <a:solidFill>
                  <a:srgbClr val="000000"/>
                </a:solidFill>
                <a:latin typeface="Helvetica Light" panose="020B0403020202020204" pitchFamily="34" charset="0"/>
                <a:ea typeface="Helvetica Light" panose="020B0403020202020204" pitchFamily="34" charset="0"/>
                <a:cs typeface="Helvetica Light" panose="020B0403020202020204" pitchFamily="34" charset="0"/>
                <a:sym typeface="Helvetica Light" panose="020B0403020202020204" pitchFamily="34" charset="0"/>
              </a:defRPr>
            </a:lvl4pPr>
            <a:lvl5pPr marL="2057400" indent="-228600">
              <a:defRPr sz="5000">
                <a:solidFill>
                  <a:srgbClr val="000000"/>
                </a:solidFill>
                <a:latin typeface="Helvetica Light" panose="020B0403020202020204" pitchFamily="34" charset="0"/>
                <a:ea typeface="Helvetica Light" panose="020B0403020202020204" pitchFamily="34" charset="0"/>
                <a:cs typeface="Helvetica Light" panose="020B0403020202020204" pitchFamily="34" charset="0"/>
                <a:sym typeface="Helvetica Light" panose="020B0403020202020204" pitchFamily="34" charset="0"/>
              </a:defRPr>
            </a:lvl5pPr>
            <a:lvl6pPr marL="2514600" indent="-228600" defTabSz="825500" eaLnBrk="0" fontAlgn="base" hangingPunct="0">
              <a:spcBef>
                <a:spcPct val="0"/>
              </a:spcBef>
              <a:spcAft>
                <a:spcPct val="0"/>
              </a:spcAft>
              <a:defRPr sz="5000">
                <a:solidFill>
                  <a:srgbClr val="000000"/>
                </a:solidFill>
                <a:latin typeface="Helvetica Light" panose="020B0403020202020204" pitchFamily="34" charset="0"/>
                <a:ea typeface="Helvetica Light" panose="020B0403020202020204" pitchFamily="34" charset="0"/>
                <a:cs typeface="Helvetica Light" panose="020B0403020202020204" pitchFamily="34" charset="0"/>
                <a:sym typeface="Helvetica Light" panose="020B0403020202020204" pitchFamily="34" charset="0"/>
              </a:defRPr>
            </a:lvl6pPr>
            <a:lvl7pPr marL="2971800" indent="-228600" defTabSz="825500" eaLnBrk="0" fontAlgn="base" hangingPunct="0">
              <a:spcBef>
                <a:spcPct val="0"/>
              </a:spcBef>
              <a:spcAft>
                <a:spcPct val="0"/>
              </a:spcAft>
              <a:defRPr sz="5000">
                <a:solidFill>
                  <a:srgbClr val="000000"/>
                </a:solidFill>
                <a:latin typeface="Helvetica Light" panose="020B0403020202020204" pitchFamily="34" charset="0"/>
                <a:ea typeface="Helvetica Light" panose="020B0403020202020204" pitchFamily="34" charset="0"/>
                <a:cs typeface="Helvetica Light" panose="020B0403020202020204" pitchFamily="34" charset="0"/>
                <a:sym typeface="Helvetica Light" panose="020B0403020202020204" pitchFamily="34" charset="0"/>
              </a:defRPr>
            </a:lvl7pPr>
            <a:lvl8pPr marL="3429000" indent="-228600" defTabSz="825500" eaLnBrk="0" fontAlgn="base" hangingPunct="0">
              <a:spcBef>
                <a:spcPct val="0"/>
              </a:spcBef>
              <a:spcAft>
                <a:spcPct val="0"/>
              </a:spcAft>
              <a:defRPr sz="5000">
                <a:solidFill>
                  <a:srgbClr val="000000"/>
                </a:solidFill>
                <a:latin typeface="Helvetica Light" panose="020B0403020202020204" pitchFamily="34" charset="0"/>
                <a:ea typeface="Helvetica Light" panose="020B0403020202020204" pitchFamily="34" charset="0"/>
                <a:cs typeface="Helvetica Light" panose="020B0403020202020204" pitchFamily="34" charset="0"/>
                <a:sym typeface="Helvetica Light" panose="020B0403020202020204" pitchFamily="34" charset="0"/>
              </a:defRPr>
            </a:lvl8pPr>
            <a:lvl9pPr marL="3886200" indent="-228600" defTabSz="825500" eaLnBrk="0" fontAlgn="base" hangingPunct="0">
              <a:spcBef>
                <a:spcPct val="0"/>
              </a:spcBef>
              <a:spcAft>
                <a:spcPct val="0"/>
              </a:spcAft>
              <a:defRPr sz="5000">
                <a:solidFill>
                  <a:srgbClr val="000000"/>
                </a:solidFill>
                <a:latin typeface="Helvetica Light" panose="020B0403020202020204" pitchFamily="34" charset="0"/>
                <a:ea typeface="Helvetica Light" panose="020B0403020202020204" pitchFamily="34" charset="0"/>
                <a:cs typeface="Helvetica Light" panose="020B0403020202020204" pitchFamily="34" charset="0"/>
                <a:sym typeface="Helvetica Light" panose="020B0403020202020204" pitchFamily="34" charset="0"/>
              </a:defRPr>
            </a:lvl9pPr>
          </a:lstStyle>
          <a:p>
            <a:pPr algn="ctr" eaLnBrk="1"/>
            <a:endParaRPr lang="en-US" altLang="en-US" sz="1600" dirty="0">
              <a:solidFill>
                <a:srgbClr val="FFFFFF"/>
              </a:solidFill>
              <a:latin typeface="Poppins" pitchFamily="2" charset="77"/>
              <a:cs typeface="Poppins" pitchFamily="2" charset="77"/>
            </a:endParaRPr>
          </a:p>
        </p:txBody>
      </p:sp>
      <p:sp>
        <p:nvSpPr>
          <p:cNvPr id="13" name="Shape 384">
            <a:extLst>
              <a:ext uri="{FF2B5EF4-FFF2-40B4-BE49-F238E27FC236}">
                <a16:creationId xmlns:a16="http://schemas.microsoft.com/office/drawing/2014/main" id="{17E3FCA3-3E03-526E-699A-1977D73933F8}"/>
              </a:ext>
            </a:extLst>
          </p:cNvPr>
          <p:cNvSpPr>
            <a:spLocks noChangeArrowheads="1"/>
          </p:cNvSpPr>
          <p:nvPr/>
        </p:nvSpPr>
        <p:spPr bwMode="auto">
          <a:xfrm>
            <a:off x="1590194" y="2454377"/>
            <a:ext cx="1487883" cy="1487818"/>
          </a:xfrm>
          <a:prstGeom prst="ellipse">
            <a:avLst/>
          </a:prstGeom>
          <a:solidFill>
            <a:schemeClr val="accent1"/>
          </a:solidFill>
          <a:ln>
            <a:noFill/>
          </a:ln>
        </p:spPr>
        <p:txBody>
          <a:bodyPr lIns="25400" tIns="25400" rIns="25400" bIns="25400" anchor="ctr"/>
          <a:lstStyle>
            <a:lvl1pPr>
              <a:defRPr sz="5000">
                <a:solidFill>
                  <a:srgbClr val="000000"/>
                </a:solidFill>
                <a:latin typeface="Helvetica Light" panose="020B0403020202020204" pitchFamily="34" charset="0"/>
                <a:ea typeface="Helvetica Light" panose="020B0403020202020204" pitchFamily="34" charset="0"/>
                <a:cs typeface="Helvetica Light" panose="020B0403020202020204" pitchFamily="34" charset="0"/>
                <a:sym typeface="Helvetica Light" panose="020B0403020202020204" pitchFamily="34" charset="0"/>
              </a:defRPr>
            </a:lvl1pPr>
            <a:lvl2pPr marL="742950" indent="-285750">
              <a:defRPr sz="5000">
                <a:solidFill>
                  <a:srgbClr val="000000"/>
                </a:solidFill>
                <a:latin typeface="Helvetica Light" panose="020B0403020202020204" pitchFamily="34" charset="0"/>
                <a:ea typeface="Helvetica Light" panose="020B0403020202020204" pitchFamily="34" charset="0"/>
                <a:cs typeface="Helvetica Light" panose="020B0403020202020204" pitchFamily="34" charset="0"/>
                <a:sym typeface="Helvetica Light" panose="020B0403020202020204" pitchFamily="34" charset="0"/>
              </a:defRPr>
            </a:lvl2pPr>
            <a:lvl3pPr marL="1143000" indent="-228600">
              <a:defRPr sz="5000">
                <a:solidFill>
                  <a:srgbClr val="000000"/>
                </a:solidFill>
                <a:latin typeface="Helvetica Light" panose="020B0403020202020204" pitchFamily="34" charset="0"/>
                <a:ea typeface="Helvetica Light" panose="020B0403020202020204" pitchFamily="34" charset="0"/>
                <a:cs typeface="Helvetica Light" panose="020B0403020202020204" pitchFamily="34" charset="0"/>
                <a:sym typeface="Helvetica Light" panose="020B0403020202020204" pitchFamily="34" charset="0"/>
              </a:defRPr>
            </a:lvl3pPr>
            <a:lvl4pPr marL="1600200" indent="-228600">
              <a:defRPr sz="5000">
                <a:solidFill>
                  <a:srgbClr val="000000"/>
                </a:solidFill>
                <a:latin typeface="Helvetica Light" panose="020B0403020202020204" pitchFamily="34" charset="0"/>
                <a:ea typeface="Helvetica Light" panose="020B0403020202020204" pitchFamily="34" charset="0"/>
                <a:cs typeface="Helvetica Light" panose="020B0403020202020204" pitchFamily="34" charset="0"/>
                <a:sym typeface="Helvetica Light" panose="020B0403020202020204" pitchFamily="34" charset="0"/>
              </a:defRPr>
            </a:lvl4pPr>
            <a:lvl5pPr marL="2057400" indent="-228600">
              <a:defRPr sz="5000">
                <a:solidFill>
                  <a:srgbClr val="000000"/>
                </a:solidFill>
                <a:latin typeface="Helvetica Light" panose="020B0403020202020204" pitchFamily="34" charset="0"/>
                <a:ea typeface="Helvetica Light" panose="020B0403020202020204" pitchFamily="34" charset="0"/>
                <a:cs typeface="Helvetica Light" panose="020B0403020202020204" pitchFamily="34" charset="0"/>
                <a:sym typeface="Helvetica Light" panose="020B0403020202020204" pitchFamily="34" charset="0"/>
              </a:defRPr>
            </a:lvl5pPr>
            <a:lvl6pPr marL="2514600" indent="-228600" defTabSz="825500" eaLnBrk="0" fontAlgn="base" hangingPunct="0">
              <a:spcBef>
                <a:spcPct val="0"/>
              </a:spcBef>
              <a:spcAft>
                <a:spcPct val="0"/>
              </a:spcAft>
              <a:defRPr sz="5000">
                <a:solidFill>
                  <a:srgbClr val="000000"/>
                </a:solidFill>
                <a:latin typeface="Helvetica Light" panose="020B0403020202020204" pitchFamily="34" charset="0"/>
                <a:ea typeface="Helvetica Light" panose="020B0403020202020204" pitchFamily="34" charset="0"/>
                <a:cs typeface="Helvetica Light" panose="020B0403020202020204" pitchFamily="34" charset="0"/>
                <a:sym typeface="Helvetica Light" panose="020B0403020202020204" pitchFamily="34" charset="0"/>
              </a:defRPr>
            </a:lvl6pPr>
            <a:lvl7pPr marL="2971800" indent="-228600" defTabSz="825500" eaLnBrk="0" fontAlgn="base" hangingPunct="0">
              <a:spcBef>
                <a:spcPct val="0"/>
              </a:spcBef>
              <a:spcAft>
                <a:spcPct val="0"/>
              </a:spcAft>
              <a:defRPr sz="5000">
                <a:solidFill>
                  <a:srgbClr val="000000"/>
                </a:solidFill>
                <a:latin typeface="Helvetica Light" panose="020B0403020202020204" pitchFamily="34" charset="0"/>
                <a:ea typeface="Helvetica Light" panose="020B0403020202020204" pitchFamily="34" charset="0"/>
                <a:cs typeface="Helvetica Light" panose="020B0403020202020204" pitchFamily="34" charset="0"/>
                <a:sym typeface="Helvetica Light" panose="020B0403020202020204" pitchFamily="34" charset="0"/>
              </a:defRPr>
            </a:lvl7pPr>
            <a:lvl8pPr marL="3429000" indent="-228600" defTabSz="825500" eaLnBrk="0" fontAlgn="base" hangingPunct="0">
              <a:spcBef>
                <a:spcPct val="0"/>
              </a:spcBef>
              <a:spcAft>
                <a:spcPct val="0"/>
              </a:spcAft>
              <a:defRPr sz="5000">
                <a:solidFill>
                  <a:srgbClr val="000000"/>
                </a:solidFill>
                <a:latin typeface="Helvetica Light" panose="020B0403020202020204" pitchFamily="34" charset="0"/>
                <a:ea typeface="Helvetica Light" panose="020B0403020202020204" pitchFamily="34" charset="0"/>
                <a:cs typeface="Helvetica Light" panose="020B0403020202020204" pitchFamily="34" charset="0"/>
                <a:sym typeface="Helvetica Light" panose="020B0403020202020204" pitchFamily="34" charset="0"/>
              </a:defRPr>
            </a:lvl8pPr>
            <a:lvl9pPr marL="3886200" indent="-228600" defTabSz="825500" eaLnBrk="0" fontAlgn="base" hangingPunct="0">
              <a:spcBef>
                <a:spcPct val="0"/>
              </a:spcBef>
              <a:spcAft>
                <a:spcPct val="0"/>
              </a:spcAft>
              <a:defRPr sz="5000">
                <a:solidFill>
                  <a:srgbClr val="000000"/>
                </a:solidFill>
                <a:latin typeface="Helvetica Light" panose="020B0403020202020204" pitchFamily="34" charset="0"/>
                <a:ea typeface="Helvetica Light" panose="020B0403020202020204" pitchFamily="34" charset="0"/>
                <a:cs typeface="Helvetica Light" panose="020B0403020202020204" pitchFamily="34" charset="0"/>
                <a:sym typeface="Helvetica Light" panose="020B0403020202020204" pitchFamily="34" charset="0"/>
              </a:defRPr>
            </a:lvl9pPr>
          </a:lstStyle>
          <a:p>
            <a:pPr algn="ctr" eaLnBrk="1"/>
            <a:endParaRPr lang="en-US" altLang="en-US" sz="1600" dirty="0">
              <a:solidFill>
                <a:srgbClr val="FFFFFF"/>
              </a:solidFill>
              <a:latin typeface="Poppins" pitchFamily="2" charset="77"/>
              <a:cs typeface="Poppins" pitchFamily="2" charset="77"/>
            </a:endParaRPr>
          </a:p>
        </p:txBody>
      </p:sp>
      <p:sp>
        <p:nvSpPr>
          <p:cNvPr id="14" name="Shape 386">
            <a:extLst>
              <a:ext uri="{FF2B5EF4-FFF2-40B4-BE49-F238E27FC236}">
                <a16:creationId xmlns:a16="http://schemas.microsoft.com/office/drawing/2014/main" id="{00C9FE1F-6054-982C-D031-2962E2BC682E}"/>
              </a:ext>
            </a:extLst>
          </p:cNvPr>
          <p:cNvSpPr>
            <a:spLocks noChangeShapeType="1"/>
          </p:cNvSpPr>
          <p:nvPr/>
        </p:nvSpPr>
        <p:spPr bwMode="auto">
          <a:xfrm flipV="1">
            <a:off x="2333197" y="4155653"/>
            <a:ext cx="0" cy="251993"/>
          </a:xfrm>
          <a:prstGeom prst="line">
            <a:avLst/>
          </a:prstGeom>
          <a:noFill/>
          <a:ln w="63500">
            <a:solidFill>
              <a:schemeClr val="accent1"/>
            </a:solidFill>
            <a:miter lim="400000"/>
            <a:headEnd/>
            <a:tailEnd/>
          </a:ln>
          <a:extLst>
            <a:ext uri="{909E8E84-426E-40DD-AFC4-6F175D3DCCD1}">
              <a14:hiddenFill xmlns:a14="http://schemas.microsoft.com/office/drawing/2010/main">
                <a:noFill/>
              </a14:hiddenFill>
            </a:ext>
          </a:extLst>
        </p:spPr>
        <p:txBody>
          <a:bodyPr lIns="25400" tIns="25400" rIns="25400" bIns="25400" anchor="ctr"/>
          <a:lstStyle/>
          <a:p>
            <a:endParaRPr lang="en-US" sz="900" dirty="0">
              <a:latin typeface="Lato Light" panose="020F0302020204030203" pitchFamily="34" charset="77"/>
            </a:endParaRPr>
          </a:p>
        </p:txBody>
      </p:sp>
      <p:sp>
        <p:nvSpPr>
          <p:cNvPr id="15" name="Shape 388">
            <a:extLst>
              <a:ext uri="{FF2B5EF4-FFF2-40B4-BE49-F238E27FC236}">
                <a16:creationId xmlns:a16="http://schemas.microsoft.com/office/drawing/2014/main" id="{0A3E2B90-A2CB-36D3-1BEB-F3541FAE34C8}"/>
              </a:ext>
            </a:extLst>
          </p:cNvPr>
          <p:cNvSpPr>
            <a:spLocks noChangeArrowheads="1"/>
          </p:cNvSpPr>
          <p:nvPr/>
        </p:nvSpPr>
        <p:spPr bwMode="auto">
          <a:xfrm>
            <a:off x="1888747" y="4409325"/>
            <a:ext cx="900607" cy="900569"/>
          </a:xfrm>
          <a:prstGeom prst="ellipse">
            <a:avLst/>
          </a:prstGeom>
          <a:noFill/>
          <a:ln w="63500">
            <a:solidFill>
              <a:schemeClr val="accent1">
                <a:alpha val="25000"/>
              </a:schemeClr>
            </a:solidFill>
            <a:miter lim="400000"/>
            <a:headEnd/>
            <a:tailEnd/>
          </a:ln>
          <a:extLst>
            <a:ext uri="{909E8E84-426E-40DD-AFC4-6F175D3DCCD1}">
              <a14:hiddenFill xmlns:a14="http://schemas.microsoft.com/office/drawing/2010/main">
                <a:solidFill>
                  <a:srgbClr val="FFFFFF"/>
                </a:solidFill>
              </a14:hiddenFill>
            </a:ext>
          </a:extLst>
        </p:spPr>
        <p:txBody>
          <a:bodyPr lIns="25400" tIns="25400" rIns="25400" bIns="25400" anchor="ctr"/>
          <a:lstStyle>
            <a:lvl1pPr>
              <a:defRPr sz="5000">
                <a:solidFill>
                  <a:srgbClr val="000000"/>
                </a:solidFill>
                <a:latin typeface="Helvetica Light" panose="020B0403020202020204" pitchFamily="34" charset="0"/>
                <a:ea typeface="Helvetica Light" panose="020B0403020202020204" pitchFamily="34" charset="0"/>
                <a:cs typeface="Helvetica Light" panose="020B0403020202020204" pitchFamily="34" charset="0"/>
                <a:sym typeface="Helvetica Light" panose="020B0403020202020204" pitchFamily="34" charset="0"/>
              </a:defRPr>
            </a:lvl1pPr>
            <a:lvl2pPr marL="742950" indent="-285750">
              <a:defRPr sz="5000">
                <a:solidFill>
                  <a:srgbClr val="000000"/>
                </a:solidFill>
                <a:latin typeface="Helvetica Light" panose="020B0403020202020204" pitchFamily="34" charset="0"/>
                <a:ea typeface="Helvetica Light" panose="020B0403020202020204" pitchFamily="34" charset="0"/>
                <a:cs typeface="Helvetica Light" panose="020B0403020202020204" pitchFamily="34" charset="0"/>
                <a:sym typeface="Helvetica Light" panose="020B0403020202020204" pitchFamily="34" charset="0"/>
              </a:defRPr>
            </a:lvl2pPr>
            <a:lvl3pPr marL="1143000" indent="-228600">
              <a:defRPr sz="5000">
                <a:solidFill>
                  <a:srgbClr val="000000"/>
                </a:solidFill>
                <a:latin typeface="Helvetica Light" panose="020B0403020202020204" pitchFamily="34" charset="0"/>
                <a:ea typeface="Helvetica Light" panose="020B0403020202020204" pitchFamily="34" charset="0"/>
                <a:cs typeface="Helvetica Light" panose="020B0403020202020204" pitchFamily="34" charset="0"/>
                <a:sym typeface="Helvetica Light" panose="020B0403020202020204" pitchFamily="34" charset="0"/>
              </a:defRPr>
            </a:lvl3pPr>
            <a:lvl4pPr marL="1600200" indent="-228600">
              <a:defRPr sz="5000">
                <a:solidFill>
                  <a:srgbClr val="000000"/>
                </a:solidFill>
                <a:latin typeface="Helvetica Light" panose="020B0403020202020204" pitchFamily="34" charset="0"/>
                <a:ea typeface="Helvetica Light" panose="020B0403020202020204" pitchFamily="34" charset="0"/>
                <a:cs typeface="Helvetica Light" panose="020B0403020202020204" pitchFamily="34" charset="0"/>
                <a:sym typeface="Helvetica Light" panose="020B0403020202020204" pitchFamily="34" charset="0"/>
              </a:defRPr>
            </a:lvl4pPr>
            <a:lvl5pPr marL="2057400" indent="-228600">
              <a:defRPr sz="5000">
                <a:solidFill>
                  <a:srgbClr val="000000"/>
                </a:solidFill>
                <a:latin typeface="Helvetica Light" panose="020B0403020202020204" pitchFamily="34" charset="0"/>
                <a:ea typeface="Helvetica Light" panose="020B0403020202020204" pitchFamily="34" charset="0"/>
                <a:cs typeface="Helvetica Light" panose="020B0403020202020204" pitchFamily="34" charset="0"/>
                <a:sym typeface="Helvetica Light" panose="020B0403020202020204" pitchFamily="34" charset="0"/>
              </a:defRPr>
            </a:lvl5pPr>
            <a:lvl6pPr marL="2514600" indent="-228600" defTabSz="825500" eaLnBrk="0" fontAlgn="base" hangingPunct="0">
              <a:spcBef>
                <a:spcPct val="0"/>
              </a:spcBef>
              <a:spcAft>
                <a:spcPct val="0"/>
              </a:spcAft>
              <a:defRPr sz="5000">
                <a:solidFill>
                  <a:srgbClr val="000000"/>
                </a:solidFill>
                <a:latin typeface="Helvetica Light" panose="020B0403020202020204" pitchFamily="34" charset="0"/>
                <a:ea typeface="Helvetica Light" panose="020B0403020202020204" pitchFamily="34" charset="0"/>
                <a:cs typeface="Helvetica Light" panose="020B0403020202020204" pitchFamily="34" charset="0"/>
                <a:sym typeface="Helvetica Light" panose="020B0403020202020204" pitchFamily="34" charset="0"/>
              </a:defRPr>
            </a:lvl6pPr>
            <a:lvl7pPr marL="2971800" indent="-228600" defTabSz="825500" eaLnBrk="0" fontAlgn="base" hangingPunct="0">
              <a:spcBef>
                <a:spcPct val="0"/>
              </a:spcBef>
              <a:spcAft>
                <a:spcPct val="0"/>
              </a:spcAft>
              <a:defRPr sz="5000">
                <a:solidFill>
                  <a:srgbClr val="000000"/>
                </a:solidFill>
                <a:latin typeface="Helvetica Light" panose="020B0403020202020204" pitchFamily="34" charset="0"/>
                <a:ea typeface="Helvetica Light" panose="020B0403020202020204" pitchFamily="34" charset="0"/>
                <a:cs typeface="Helvetica Light" panose="020B0403020202020204" pitchFamily="34" charset="0"/>
                <a:sym typeface="Helvetica Light" panose="020B0403020202020204" pitchFamily="34" charset="0"/>
              </a:defRPr>
            </a:lvl7pPr>
            <a:lvl8pPr marL="3429000" indent="-228600" defTabSz="825500" eaLnBrk="0" fontAlgn="base" hangingPunct="0">
              <a:spcBef>
                <a:spcPct val="0"/>
              </a:spcBef>
              <a:spcAft>
                <a:spcPct val="0"/>
              </a:spcAft>
              <a:defRPr sz="5000">
                <a:solidFill>
                  <a:srgbClr val="000000"/>
                </a:solidFill>
                <a:latin typeface="Helvetica Light" panose="020B0403020202020204" pitchFamily="34" charset="0"/>
                <a:ea typeface="Helvetica Light" panose="020B0403020202020204" pitchFamily="34" charset="0"/>
                <a:cs typeface="Helvetica Light" panose="020B0403020202020204" pitchFamily="34" charset="0"/>
                <a:sym typeface="Helvetica Light" panose="020B0403020202020204" pitchFamily="34" charset="0"/>
              </a:defRPr>
            </a:lvl8pPr>
            <a:lvl9pPr marL="3886200" indent="-228600" defTabSz="825500" eaLnBrk="0" fontAlgn="base" hangingPunct="0">
              <a:spcBef>
                <a:spcPct val="0"/>
              </a:spcBef>
              <a:spcAft>
                <a:spcPct val="0"/>
              </a:spcAft>
              <a:defRPr sz="5000">
                <a:solidFill>
                  <a:srgbClr val="000000"/>
                </a:solidFill>
                <a:latin typeface="Helvetica Light" panose="020B0403020202020204" pitchFamily="34" charset="0"/>
                <a:ea typeface="Helvetica Light" panose="020B0403020202020204" pitchFamily="34" charset="0"/>
                <a:cs typeface="Helvetica Light" panose="020B0403020202020204" pitchFamily="34" charset="0"/>
                <a:sym typeface="Helvetica Light" panose="020B0403020202020204" pitchFamily="34" charset="0"/>
              </a:defRPr>
            </a:lvl9pPr>
          </a:lstStyle>
          <a:p>
            <a:pPr algn="ctr" eaLnBrk="1"/>
            <a:endParaRPr lang="en-US" altLang="en-US" sz="1600" dirty="0">
              <a:solidFill>
                <a:srgbClr val="FFFFFF"/>
              </a:solidFill>
              <a:latin typeface="Poppins" pitchFamily="2" charset="77"/>
              <a:cs typeface="Poppins" pitchFamily="2" charset="77"/>
            </a:endParaRPr>
          </a:p>
        </p:txBody>
      </p:sp>
      <p:sp>
        <p:nvSpPr>
          <p:cNvPr id="16" name="Shape 386">
            <a:extLst>
              <a:ext uri="{FF2B5EF4-FFF2-40B4-BE49-F238E27FC236}">
                <a16:creationId xmlns:a16="http://schemas.microsoft.com/office/drawing/2014/main" id="{A4970C4A-29EB-E11E-C0DE-4FA9D556E4B4}"/>
              </a:ext>
            </a:extLst>
          </p:cNvPr>
          <p:cNvSpPr>
            <a:spLocks noChangeShapeType="1"/>
          </p:cNvSpPr>
          <p:nvPr/>
        </p:nvSpPr>
        <p:spPr bwMode="auto">
          <a:xfrm flipV="1">
            <a:off x="2333197" y="5298653"/>
            <a:ext cx="0" cy="251993"/>
          </a:xfrm>
          <a:prstGeom prst="line">
            <a:avLst/>
          </a:prstGeom>
          <a:noFill/>
          <a:ln w="63500">
            <a:solidFill>
              <a:schemeClr val="accent1"/>
            </a:solidFill>
            <a:miter lim="400000"/>
            <a:headEnd/>
            <a:tailEnd/>
          </a:ln>
          <a:extLst>
            <a:ext uri="{909E8E84-426E-40DD-AFC4-6F175D3DCCD1}">
              <a14:hiddenFill xmlns:a14="http://schemas.microsoft.com/office/drawing/2010/main">
                <a:noFill/>
              </a14:hiddenFill>
            </a:ext>
          </a:extLst>
        </p:spPr>
        <p:txBody>
          <a:bodyPr lIns="25400" tIns="25400" rIns="25400" bIns="25400" anchor="ctr"/>
          <a:lstStyle/>
          <a:p>
            <a:endParaRPr lang="en-US" sz="900" dirty="0">
              <a:latin typeface="Lato Light" panose="020F0302020204030203" pitchFamily="34" charset="77"/>
            </a:endParaRPr>
          </a:p>
        </p:txBody>
      </p:sp>
      <p:sp>
        <p:nvSpPr>
          <p:cNvPr id="18" name="Text Box 37">
            <a:extLst>
              <a:ext uri="{FF2B5EF4-FFF2-40B4-BE49-F238E27FC236}">
                <a16:creationId xmlns:a16="http://schemas.microsoft.com/office/drawing/2014/main" id="{94C5363E-22BF-EA3A-AA38-1B3E3D29B683}"/>
              </a:ext>
            </a:extLst>
          </p:cNvPr>
          <p:cNvSpPr txBox="1">
            <a:spLocks/>
          </p:cNvSpPr>
          <p:nvPr/>
        </p:nvSpPr>
        <p:spPr bwMode="auto">
          <a:xfrm>
            <a:off x="1525647" y="4699839"/>
            <a:ext cx="1600142" cy="28212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400000"/>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25400" tIns="25400" rIns="25400" bIns="25400" anchor="ctr">
            <a:spAutoFit/>
          </a:bodyPr>
          <a:lstStyle/>
          <a:p>
            <a:pPr algn="ctr"/>
            <a:r>
              <a:rPr lang="en-US" altLang="en-US" sz="1500" dirty="0">
                <a:solidFill>
                  <a:schemeClr val="accent1"/>
                </a:solidFill>
                <a:latin typeface="Poppins" pitchFamily="2" charset="77"/>
                <a:ea typeface="Roboto Medium" panose="02000000000000000000" pitchFamily="2" charset="0"/>
                <a:cs typeface="Arial" panose="020B0604020202020204" pitchFamily="34" charset="0"/>
                <a:sym typeface="Arial" panose="020B0604020202020204" pitchFamily="34" charset="0"/>
              </a:rPr>
              <a:t>1</a:t>
            </a:r>
            <a:r>
              <a:rPr lang="en-US" altLang="en-US" sz="1500" baseline="30000" dirty="0">
                <a:solidFill>
                  <a:schemeClr val="accent1"/>
                </a:solidFill>
                <a:latin typeface="Poppins" pitchFamily="2" charset="77"/>
                <a:ea typeface="Roboto Medium" panose="02000000000000000000" pitchFamily="2" charset="0"/>
                <a:cs typeface="Arial" panose="020B0604020202020204" pitchFamily="34" charset="0"/>
                <a:sym typeface="Arial" panose="020B0604020202020204" pitchFamily="34" charset="0"/>
              </a:rPr>
              <a:t>st</a:t>
            </a:r>
            <a:r>
              <a:rPr lang="en-US" altLang="en-US" sz="1500" dirty="0">
                <a:solidFill>
                  <a:schemeClr val="accent1"/>
                </a:solidFill>
                <a:latin typeface="Poppins" pitchFamily="2" charset="77"/>
                <a:ea typeface="Roboto Medium" panose="02000000000000000000" pitchFamily="2" charset="0"/>
                <a:cs typeface="Arial" panose="020B0604020202020204" pitchFamily="34" charset="0"/>
                <a:sym typeface="Arial" panose="020B0604020202020204" pitchFamily="34" charset="0"/>
              </a:rPr>
              <a:t> Level</a:t>
            </a:r>
          </a:p>
        </p:txBody>
      </p:sp>
      <p:sp>
        <p:nvSpPr>
          <p:cNvPr id="19" name="Shape 387">
            <a:extLst>
              <a:ext uri="{FF2B5EF4-FFF2-40B4-BE49-F238E27FC236}">
                <a16:creationId xmlns:a16="http://schemas.microsoft.com/office/drawing/2014/main" id="{0E8B4877-8027-8EF5-63B4-BB339DE0BB34}"/>
              </a:ext>
            </a:extLst>
          </p:cNvPr>
          <p:cNvSpPr>
            <a:spLocks noChangeShapeType="1"/>
          </p:cNvSpPr>
          <p:nvPr/>
        </p:nvSpPr>
        <p:spPr bwMode="auto">
          <a:xfrm>
            <a:off x="1210979" y="5545039"/>
            <a:ext cx="2246313" cy="1"/>
          </a:xfrm>
          <a:prstGeom prst="line">
            <a:avLst/>
          </a:prstGeom>
          <a:noFill/>
          <a:ln w="63500">
            <a:solidFill>
              <a:schemeClr val="accent1"/>
            </a:solidFill>
            <a:miter lim="400000"/>
            <a:headEnd/>
            <a:tailEnd/>
          </a:ln>
          <a:extLst>
            <a:ext uri="{909E8E84-426E-40DD-AFC4-6F175D3DCCD1}">
              <a14:hiddenFill xmlns:a14="http://schemas.microsoft.com/office/drawing/2010/main">
                <a:noFill/>
              </a14:hiddenFill>
            </a:ext>
          </a:extLst>
        </p:spPr>
        <p:txBody>
          <a:bodyPr lIns="25400" tIns="25400" rIns="25400" bIns="25400" anchor="ctr"/>
          <a:lstStyle/>
          <a:p>
            <a:endParaRPr lang="en-US" sz="900" dirty="0">
              <a:latin typeface="Lato Light" panose="020F0302020204030203" pitchFamily="34" charset="77"/>
            </a:endParaRPr>
          </a:p>
        </p:txBody>
      </p:sp>
      <p:sp>
        <p:nvSpPr>
          <p:cNvPr id="20" name="TextBox 19">
            <a:extLst>
              <a:ext uri="{FF2B5EF4-FFF2-40B4-BE49-F238E27FC236}">
                <a16:creationId xmlns:a16="http://schemas.microsoft.com/office/drawing/2014/main" id="{BFA032E6-E9CA-5C1A-9EA8-78D12D763E5A}"/>
              </a:ext>
            </a:extLst>
          </p:cNvPr>
          <p:cNvSpPr txBox="1"/>
          <p:nvPr/>
        </p:nvSpPr>
        <p:spPr>
          <a:xfrm flipH="1">
            <a:off x="1264984" y="5654408"/>
            <a:ext cx="2136427" cy="553998"/>
          </a:xfrm>
          <a:prstGeom prst="rect">
            <a:avLst/>
          </a:prstGeom>
          <a:noFill/>
        </p:spPr>
        <p:txBody>
          <a:bodyPr wrap="square" rtlCol="0">
            <a:spAutoFit/>
          </a:bodyPr>
          <a:lstStyle/>
          <a:p>
            <a:pPr algn="ctr"/>
            <a:r>
              <a:rPr lang="en-US" sz="1500" dirty="0">
                <a:latin typeface="Poppins" panose="00000500000000000000" pitchFamily="2" charset="0"/>
                <a:ea typeface="Lato Light" panose="020F0502020204030203" pitchFamily="34" charset="0"/>
                <a:cs typeface="Poppins" panose="00000500000000000000" pitchFamily="2" charset="0"/>
              </a:rPr>
              <a:t>First Appellate Authority</a:t>
            </a:r>
          </a:p>
        </p:txBody>
      </p:sp>
      <p:sp>
        <p:nvSpPr>
          <p:cNvPr id="21" name="Rectangle 20">
            <a:extLst>
              <a:ext uri="{FF2B5EF4-FFF2-40B4-BE49-F238E27FC236}">
                <a16:creationId xmlns:a16="http://schemas.microsoft.com/office/drawing/2014/main" id="{5EFAF409-AB64-5B0F-C802-E37FA80B3EE2}"/>
              </a:ext>
            </a:extLst>
          </p:cNvPr>
          <p:cNvSpPr/>
          <p:nvPr/>
        </p:nvSpPr>
        <p:spPr>
          <a:xfrm flipH="1">
            <a:off x="1452832" y="2922176"/>
            <a:ext cx="1760730" cy="553998"/>
          </a:xfrm>
          <a:prstGeom prst="rect">
            <a:avLst/>
          </a:prstGeom>
        </p:spPr>
        <p:txBody>
          <a:bodyPr wrap="square">
            <a:spAutoFit/>
          </a:bodyPr>
          <a:lstStyle/>
          <a:p>
            <a:pPr algn="ctr"/>
            <a:r>
              <a:rPr lang="en-US" sz="1500" dirty="0">
                <a:solidFill>
                  <a:schemeClr val="bg1"/>
                </a:solidFill>
                <a:latin typeface="Poppins" pitchFamily="2" charset="77"/>
                <a:ea typeface="Roboto Medium" panose="02000000000000000000" pitchFamily="2" charset="0"/>
                <a:cs typeface="Poppins" pitchFamily="2" charset="77"/>
              </a:rPr>
              <a:t>Adjudicating Authority </a:t>
            </a:r>
          </a:p>
        </p:txBody>
      </p:sp>
      <p:sp>
        <p:nvSpPr>
          <p:cNvPr id="22" name="Rectangle 21">
            <a:extLst>
              <a:ext uri="{FF2B5EF4-FFF2-40B4-BE49-F238E27FC236}">
                <a16:creationId xmlns:a16="http://schemas.microsoft.com/office/drawing/2014/main" id="{32502556-D8D1-519F-88E8-B3F0654E02C1}"/>
              </a:ext>
            </a:extLst>
          </p:cNvPr>
          <p:cNvSpPr/>
          <p:nvPr/>
        </p:nvSpPr>
        <p:spPr>
          <a:xfrm>
            <a:off x="4702163" y="913399"/>
            <a:ext cx="1651895" cy="5835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900"/>
          </a:p>
        </p:txBody>
      </p:sp>
      <p:sp>
        <p:nvSpPr>
          <p:cNvPr id="3" name="Content Placeholder 2">
            <a:extLst>
              <a:ext uri="{FF2B5EF4-FFF2-40B4-BE49-F238E27FC236}">
                <a16:creationId xmlns:a16="http://schemas.microsoft.com/office/drawing/2014/main" id="{5477FAB2-28F5-A1AE-18B7-C8EE8D107251}"/>
              </a:ext>
            </a:extLst>
          </p:cNvPr>
          <p:cNvSpPr>
            <a:spLocks noGrp="1"/>
          </p:cNvSpPr>
          <p:nvPr>
            <p:ph idx="1"/>
          </p:nvPr>
        </p:nvSpPr>
        <p:spPr>
          <a:xfrm>
            <a:off x="5417332" y="1192055"/>
            <a:ext cx="6562543" cy="1662091"/>
          </a:xfrm>
        </p:spPr>
        <p:txBody>
          <a:bodyPr>
            <a:noAutofit/>
          </a:bodyPr>
          <a:lstStyle/>
          <a:p>
            <a:pPr marL="0" indent="0">
              <a:buNone/>
            </a:pPr>
            <a:r>
              <a:rPr lang="en-IN" sz="1500" b="1" dirty="0">
                <a:latin typeface="+mj-lt"/>
                <a:cs typeface="Times New Roman" panose="02020603050405020304" pitchFamily="18" charset="0"/>
              </a:rPr>
              <a:t>Who can file an Appeal ?</a:t>
            </a:r>
          </a:p>
          <a:p>
            <a:pPr marL="0" indent="0">
              <a:buNone/>
            </a:pPr>
            <a:r>
              <a:rPr lang="en-IN" sz="1500" dirty="0">
                <a:latin typeface="+mj-lt"/>
                <a:cs typeface="Times New Roman" panose="02020603050405020304" pitchFamily="18" charset="0"/>
              </a:rPr>
              <a:t>A person who is aggrieved by the decision or order passed by Adjudicating Authority.</a:t>
            </a:r>
          </a:p>
          <a:p>
            <a:pPr marL="0" indent="0">
              <a:buNone/>
            </a:pPr>
            <a:r>
              <a:rPr lang="en-IN" sz="1500" dirty="0">
                <a:latin typeface="+mj-lt"/>
                <a:cs typeface="Times New Roman" panose="02020603050405020304" pitchFamily="18" charset="0"/>
              </a:rPr>
              <a:t>The Appellate Authority can further allow extension of one month if latter is satisfied that the appellant was prevented by sufficient cause from presenting the Appeal.</a:t>
            </a:r>
          </a:p>
        </p:txBody>
      </p:sp>
      <p:sp>
        <p:nvSpPr>
          <p:cNvPr id="23" name="CuadroTexto 350">
            <a:extLst>
              <a:ext uri="{FF2B5EF4-FFF2-40B4-BE49-F238E27FC236}">
                <a16:creationId xmlns:a16="http://schemas.microsoft.com/office/drawing/2014/main" id="{5A9AB5EB-1D07-139D-CCB4-0B435FC34DA6}"/>
              </a:ext>
            </a:extLst>
          </p:cNvPr>
          <p:cNvSpPr txBox="1"/>
          <p:nvPr/>
        </p:nvSpPr>
        <p:spPr>
          <a:xfrm>
            <a:off x="4609339" y="1342848"/>
            <a:ext cx="659156" cy="600036"/>
          </a:xfrm>
          <a:prstGeom prst="rect">
            <a:avLst/>
          </a:prstGeom>
          <a:noFill/>
        </p:spPr>
        <p:txBody>
          <a:bodyPr wrap="none" rtlCol="0">
            <a:spAutoFit/>
          </a:bodyPr>
          <a:lstStyle/>
          <a:p>
            <a:pPr algn="ctr"/>
            <a:r>
              <a:rPr lang="en-US" sz="3299" b="1" dirty="0">
                <a:solidFill>
                  <a:schemeClr val="accent1"/>
                </a:solidFill>
                <a:latin typeface="Century Gothic" panose="020B0502020202020204" pitchFamily="34" charset="0"/>
                <a:ea typeface="Lato Heavy" charset="0"/>
                <a:cs typeface="Poppins" pitchFamily="2" charset="77"/>
              </a:rPr>
              <a:t>01</a:t>
            </a:r>
          </a:p>
        </p:txBody>
      </p:sp>
      <p:sp>
        <p:nvSpPr>
          <p:cNvPr id="25" name="CuadroTexto 350">
            <a:extLst>
              <a:ext uri="{FF2B5EF4-FFF2-40B4-BE49-F238E27FC236}">
                <a16:creationId xmlns:a16="http://schemas.microsoft.com/office/drawing/2014/main" id="{DFF4D8E3-8348-D641-5E83-422B4BC0465E}"/>
              </a:ext>
            </a:extLst>
          </p:cNvPr>
          <p:cNvSpPr txBox="1"/>
          <p:nvPr/>
        </p:nvSpPr>
        <p:spPr>
          <a:xfrm>
            <a:off x="4560311" y="3616174"/>
            <a:ext cx="659155" cy="600036"/>
          </a:xfrm>
          <a:prstGeom prst="rect">
            <a:avLst/>
          </a:prstGeom>
          <a:noFill/>
        </p:spPr>
        <p:txBody>
          <a:bodyPr wrap="none" rtlCol="0">
            <a:spAutoFit/>
          </a:bodyPr>
          <a:lstStyle/>
          <a:p>
            <a:pPr algn="ctr"/>
            <a:r>
              <a:rPr lang="en-US" sz="3299" b="1" dirty="0">
                <a:solidFill>
                  <a:schemeClr val="accent2"/>
                </a:solidFill>
                <a:latin typeface="Century Gothic" panose="020B0502020202020204" pitchFamily="34" charset="0"/>
                <a:ea typeface="Lato Heavy" charset="0"/>
                <a:cs typeface="Poppins" pitchFamily="2" charset="77"/>
              </a:rPr>
              <a:t>02</a:t>
            </a:r>
          </a:p>
        </p:txBody>
      </p:sp>
      <p:sp>
        <p:nvSpPr>
          <p:cNvPr id="26" name="Content Placeholder 2">
            <a:extLst>
              <a:ext uri="{FF2B5EF4-FFF2-40B4-BE49-F238E27FC236}">
                <a16:creationId xmlns:a16="http://schemas.microsoft.com/office/drawing/2014/main" id="{289284EE-BF46-BDFC-2B57-3196DA483E27}"/>
              </a:ext>
            </a:extLst>
          </p:cNvPr>
          <p:cNvSpPr txBox="1">
            <a:spLocks/>
          </p:cNvSpPr>
          <p:nvPr/>
        </p:nvSpPr>
        <p:spPr>
          <a:xfrm>
            <a:off x="5718924" y="2416617"/>
            <a:ext cx="5959258" cy="67555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IN" dirty="0"/>
          </a:p>
        </p:txBody>
      </p:sp>
      <p:sp>
        <p:nvSpPr>
          <p:cNvPr id="27" name="Content Placeholder 2">
            <a:extLst>
              <a:ext uri="{FF2B5EF4-FFF2-40B4-BE49-F238E27FC236}">
                <a16:creationId xmlns:a16="http://schemas.microsoft.com/office/drawing/2014/main" id="{F6255BD5-5863-8024-67F2-B31393E34111}"/>
              </a:ext>
            </a:extLst>
          </p:cNvPr>
          <p:cNvSpPr txBox="1">
            <a:spLocks/>
          </p:cNvSpPr>
          <p:nvPr/>
        </p:nvSpPr>
        <p:spPr>
          <a:xfrm>
            <a:off x="5417332" y="3024706"/>
            <a:ext cx="6562543" cy="178297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Arial" panose="020B0604020202020204" pitchFamily="34" charset="0"/>
              <a:buNone/>
            </a:pPr>
            <a:r>
              <a:rPr lang="en-IN" sz="1500" b="1" dirty="0">
                <a:latin typeface="+mj-lt"/>
                <a:cs typeface="Times New Roman" panose="02020603050405020304" pitchFamily="18" charset="0"/>
              </a:rPr>
              <a:t>Time Limit to file an Appeal</a:t>
            </a:r>
            <a:r>
              <a:rPr lang="en-IN" sz="1500" b="1" i="1" dirty="0">
                <a:solidFill>
                  <a:srgbClr val="0070C0"/>
                </a:solidFill>
                <a:latin typeface="+mj-lt"/>
                <a:cs typeface="Times New Roman" panose="02020603050405020304" pitchFamily="18" charset="0"/>
              </a:rPr>
              <a:t>- </a:t>
            </a:r>
            <a:r>
              <a:rPr lang="en-IN" sz="1500" dirty="0">
                <a:latin typeface="+mj-lt"/>
                <a:cs typeface="Times New Roman" panose="02020603050405020304" pitchFamily="18" charset="0"/>
              </a:rPr>
              <a:t>3 months from the date of communication of Order; delay </a:t>
            </a:r>
            <a:r>
              <a:rPr lang="en-IN" sz="1500" dirty="0" err="1">
                <a:latin typeface="+mj-lt"/>
                <a:cs typeface="Times New Roman" panose="02020603050405020304" pitchFamily="18" charset="0"/>
              </a:rPr>
              <a:t>upto</a:t>
            </a:r>
            <a:r>
              <a:rPr lang="en-IN" sz="1500" dirty="0">
                <a:latin typeface="+mj-lt"/>
                <a:cs typeface="Times New Roman" panose="02020603050405020304" pitchFamily="18" charset="0"/>
              </a:rPr>
              <a:t> 1 month in case condonable.</a:t>
            </a:r>
          </a:p>
          <a:p>
            <a:pPr marL="0" indent="0" algn="just">
              <a:buFont typeface="Arial" panose="020B0604020202020204" pitchFamily="34" charset="0"/>
              <a:buNone/>
            </a:pPr>
            <a:r>
              <a:rPr lang="en-IN" sz="1500" b="1" dirty="0">
                <a:latin typeface="+mj-lt"/>
                <a:cs typeface="Times New Roman" panose="02020603050405020304" pitchFamily="18" charset="0"/>
              </a:rPr>
              <a:t>Adjournments</a:t>
            </a:r>
            <a:r>
              <a:rPr lang="en-IN" sz="1500" b="1" i="1" dirty="0">
                <a:latin typeface="+mj-lt"/>
                <a:cs typeface="Times New Roman" panose="02020603050405020304" pitchFamily="18" charset="0"/>
              </a:rPr>
              <a:t>- </a:t>
            </a:r>
            <a:r>
              <a:rPr lang="en-IN" sz="1500" dirty="0">
                <a:latin typeface="+mj-lt"/>
                <a:cs typeface="Times New Roman" panose="02020603050405020304" pitchFamily="18" charset="0"/>
              </a:rPr>
              <a:t>Max of 3 Adjournments may be allowed</a:t>
            </a:r>
          </a:p>
          <a:p>
            <a:pPr marL="0" indent="0" algn="just">
              <a:buFont typeface="Arial" panose="020B0604020202020204" pitchFamily="34" charset="0"/>
              <a:buNone/>
            </a:pPr>
            <a:r>
              <a:rPr lang="en-IN" sz="1500" b="1" dirty="0">
                <a:latin typeface="+mj-lt"/>
                <a:cs typeface="Times New Roman" panose="02020603050405020304" pitchFamily="18" charset="0"/>
              </a:rPr>
              <a:t>Pre Deposit for Filing an Appeal - </a:t>
            </a:r>
            <a:r>
              <a:rPr lang="en-IN" sz="1500" dirty="0">
                <a:latin typeface="+mj-lt"/>
                <a:cs typeface="Times New Roman" panose="02020603050405020304" pitchFamily="18" charset="0"/>
              </a:rPr>
              <a:t>10% of amount of Tax in dispute; 25% in case of penalty u/s 129(3) of CGST Act 2017.</a:t>
            </a:r>
          </a:p>
          <a:p>
            <a:pPr marL="0" indent="0">
              <a:buFont typeface="Arial" panose="020B0604020202020204" pitchFamily="34" charset="0"/>
              <a:buNone/>
            </a:pPr>
            <a:endParaRPr lang="en-IN" sz="2100" dirty="0"/>
          </a:p>
        </p:txBody>
      </p:sp>
      <p:sp>
        <p:nvSpPr>
          <p:cNvPr id="28" name="CuadroTexto 350">
            <a:extLst>
              <a:ext uri="{FF2B5EF4-FFF2-40B4-BE49-F238E27FC236}">
                <a16:creationId xmlns:a16="http://schemas.microsoft.com/office/drawing/2014/main" id="{F92025CF-EC30-99A7-0C69-23EB7A614540}"/>
              </a:ext>
            </a:extLst>
          </p:cNvPr>
          <p:cNvSpPr txBox="1"/>
          <p:nvPr/>
        </p:nvSpPr>
        <p:spPr>
          <a:xfrm>
            <a:off x="4609339" y="5245020"/>
            <a:ext cx="659156" cy="600036"/>
          </a:xfrm>
          <a:prstGeom prst="rect">
            <a:avLst/>
          </a:prstGeom>
          <a:noFill/>
        </p:spPr>
        <p:txBody>
          <a:bodyPr wrap="none" rtlCol="0">
            <a:spAutoFit/>
          </a:bodyPr>
          <a:lstStyle/>
          <a:p>
            <a:pPr algn="ctr"/>
            <a:r>
              <a:rPr lang="en-US" sz="3299" b="1" dirty="0">
                <a:solidFill>
                  <a:schemeClr val="accent1"/>
                </a:solidFill>
                <a:latin typeface="Century Gothic" panose="020B0502020202020204" pitchFamily="34" charset="0"/>
                <a:ea typeface="Lato Heavy" charset="0"/>
                <a:cs typeface="Poppins" pitchFamily="2" charset="77"/>
              </a:rPr>
              <a:t>03</a:t>
            </a:r>
          </a:p>
        </p:txBody>
      </p:sp>
      <p:sp>
        <p:nvSpPr>
          <p:cNvPr id="29" name="Content Placeholder 2">
            <a:extLst>
              <a:ext uri="{FF2B5EF4-FFF2-40B4-BE49-F238E27FC236}">
                <a16:creationId xmlns:a16="http://schemas.microsoft.com/office/drawing/2014/main" id="{71CF48B5-4BD4-B4C1-7072-4701C60BF0C1}"/>
              </a:ext>
            </a:extLst>
          </p:cNvPr>
          <p:cNvSpPr txBox="1">
            <a:spLocks/>
          </p:cNvSpPr>
          <p:nvPr/>
        </p:nvSpPr>
        <p:spPr>
          <a:xfrm>
            <a:off x="5408930" y="4859609"/>
            <a:ext cx="6549979" cy="145715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Arial" panose="020B0604020202020204" pitchFamily="34" charset="0"/>
              <a:buNone/>
            </a:pPr>
            <a:r>
              <a:rPr lang="en-IN" sz="1500" b="1" dirty="0">
                <a:latin typeface="+mj-lt"/>
                <a:cs typeface="Times New Roman" panose="02020603050405020304" pitchFamily="18" charset="0"/>
              </a:rPr>
              <a:t>Time Limit to decide Appeal </a:t>
            </a:r>
            <a:r>
              <a:rPr lang="en-IN" sz="1500" dirty="0">
                <a:latin typeface="+mj-lt"/>
                <a:cs typeface="Times New Roman" panose="02020603050405020304" pitchFamily="18" charset="0"/>
              </a:rPr>
              <a:t>– Appeal may be decided within a period of 1 year from date of filing. </a:t>
            </a:r>
            <a:r>
              <a:rPr lang="en-US" sz="1500" b="1" i="0" dirty="0">
                <a:solidFill>
                  <a:srgbClr val="212529"/>
                </a:solidFill>
                <a:effectLst/>
                <a:latin typeface="+mj-lt"/>
              </a:rPr>
              <a:t>Provided </a:t>
            </a:r>
            <a:r>
              <a:rPr lang="en-US" sz="1500" b="0" i="0" dirty="0">
                <a:solidFill>
                  <a:srgbClr val="212529"/>
                </a:solidFill>
                <a:effectLst/>
                <a:latin typeface="+mj-lt"/>
              </a:rPr>
              <a:t>that where the issuance of order is stayed by an order of a court or Tribunal, the period of such stay shall be excluded in computing the period of one year</a:t>
            </a:r>
            <a:endParaRPr lang="en-IN" sz="1500" dirty="0">
              <a:latin typeface="+mj-lt"/>
              <a:cs typeface="Times New Roman" panose="02020603050405020304" pitchFamily="18" charset="0"/>
            </a:endParaRPr>
          </a:p>
          <a:p>
            <a:pPr marL="0" indent="0" algn="just">
              <a:buFont typeface="Arial" panose="020B0604020202020204" pitchFamily="34" charset="0"/>
              <a:buNone/>
            </a:pPr>
            <a:r>
              <a:rPr lang="en-IN" sz="1500" b="1" dirty="0">
                <a:latin typeface="+mj-lt"/>
                <a:cs typeface="Times New Roman" panose="02020603050405020304" pitchFamily="18" charset="0"/>
              </a:rPr>
              <a:t>Remand allowed</a:t>
            </a:r>
            <a:r>
              <a:rPr lang="en-IN" sz="1500" b="1" i="1" dirty="0">
                <a:latin typeface="+mj-lt"/>
                <a:cs typeface="Times New Roman" panose="02020603050405020304" pitchFamily="18" charset="0"/>
              </a:rPr>
              <a:t>- </a:t>
            </a:r>
            <a:r>
              <a:rPr lang="en-IN" sz="1500" dirty="0">
                <a:latin typeface="+mj-lt"/>
                <a:cs typeface="Times New Roman" panose="02020603050405020304" pitchFamily="18" charset="0"/>
              </a:rPr>
              <a:t>No remand to Adjudicating Authority is allowed.</a:t>
            </a:r>
          </a:p>
        </p:txBody>
      </p:sp>
      <p:sp>
        <p:nvSpPr>
          <p:cNvPr id="2" name="Title 1">
            <a:extLst>
              <a:ext uri="{FF2B5EF4-FFF2-40B4-BE49-F238E27FC236}">
                <a16:creationId xmlns:a16="http://schemas.microsoft.com/office/drawing/2014/main" id="{F603D884-2B4D-1A86-4982-A3D4AB2A1DDF}"/>
              </a:ext>
            </a:extLst>
          </p:cNvPr>
          <p:cNvSpPr>
            <a:spLocks noGrp="1"/>
          </p:cNvSpPr>
          <p:nvPr>
            <p:ph type="title"/>
          </p:nvPr>
        </p:nvSpPr>
        <p:spPr>
          <a:xfrm>
            <a:off x="1081349" y="-133512"/>
            <a:ext cx="10545417" cy="1971065"/>
          </a:xfrm>
        </p:spPr>
        <p:txBody>
          <a:bodyPr/>
          <a:lstStyle/>
          <a:p>
            <a:r>
              <a:rPr lang="en-US" sz="3400" b="1" dirty="0">
                <a:solidFill>
                  <a:schemeClr val="tx2"/>
                </a:solidFill>
                <a:latin typeface="Century Gothic" panose="020B0502020202020204" pitchFamily="34" charset="0"/>
                <a:ea typeface="Lato Heavy" charset="0"/>
                <a:cs typeface="Poppins" pitchFamily="2" charset="77"/>
              </a:rPr>
              <a:t>SECTION 107: Appeals to Appellate Authority </a:t>
            </a:r>
            <a:br>
              <a:rPr lang="en-US" sz="4400" b="1" dirty="0">
                <a:solidFill>
                  <a:schemeClr val="tx2"/>
                </a:solidFill>
                <a:latin typeface="Century Gothic" panose="020B0502020202020204" pitchFamily="34" charset="0"/>
                <a:ea typeface="Lato Heavy" charset="0"/>
                <a:cs typeface="Poppins" pitchFamily="2" charset="77"/>
              </a:rPr>
            </a:br>
            <a:endParaRPr lang="en-IN" dirty="0"/>
          </a:p>
        </p:txBody>
      </p:sp>
      <p:sp>
        <p:nvSpPr>
          <p:cNvPr id="5" name="Flowchart: Connector 4">
            <a:extLst>
              <a:ext uri="{FF2B5EF4-FFF2-40B4-BE49-F238E27FC236}">
                <a16:creationId xmlns:a16="http://schemas.microsoft.com/office/drawing/2014/main" id="{FF8334F7-CFD7-B79C-E4D9-AFCAF0711976}"/>
              </a:ext>
            </a:extLst>
          </p:cNvPr>
          <p:cNvSpPr/>
          <p:nvPr/>
        </p:nvSpPr>
        <p:spPr>
          <a:xfrm>
            <a:off x="2418907" y="1"/>
            <a:ext cx="7070651" cy="6857999"/>
          </a:xfrm>
          <a:prstGeom prst="flowChartConnector">
            <a:avLst/>
          </a:prstGeom>
          <a:blipFill dpi="0" rotWithShape="1">
            <a:blip r:embed="rId2">
              <a:alphaModFix amt="20000"/>
              <a:extLst>
                <a:ext uri="{28A0092B-C50C-407E-A947-70E740481C1C}">
                  <a14:useLocalDpi xmlns:a14="http://schemas.microsoft.com/office/drawing/2010/main" val="0"/>
                </a:ext>
              </a:extLst>
            </a:blip>
            <a:srcRect/>
            <a:stretch>
              <a:fillRect/>
            </a:stretch>
          </a:blipFill>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Tree>
    <p:extLst>
      <p:ext uri="{BB962C8B-B14F-4D97-AF65-F5344CB8AC3E}">
        <p14:creationId xmlns:p14="http://schemas.microsoft.com/office/powerpoint/2010/main" val="13056380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7284F61-50D5-5596-FADE-431F3050F0DE}"/>
              </a:ext>
            </a:extLst>
          </p:cNvPr>
          <p:cNvSpPr>
            <a:spLocks/>
          </p:cNvSpPr>
          <p:nvPr/>
        </p:nvSpPr>
        <p:spPr>
          <a:xfrm rot="10800000" flipV="1">
            <a:off x="4796873" y="-13252"/>
            <a:ext cx="7395127" cy="6858000"/>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400" u="sng" dirty="0">
              <a:solidFill>
                <a:schemeClr val="tx1"/>
              </a:solidFill>
              <a:latin typeface="Century Gothic" panose="020B0502020202020204" pitchFamily="34" charset="0"/>
            </a:endParaRPr>
          </a:p>
        </p:txBody>
      </p:sp>
      <p:grpSp>
        <p:nvGrpSpPr>
          <p:cNvPr id="6" name="Group 5">
            <a:extLst>
              <a:ext uri="{FF2B5EF4-FFF2-40B4-BE49-F238E27FC236}">
                <a16:creationId xmlns:a16="http://schemas.microsoft.com/office/drawing/2014/main" id="{EAE023BD-068E-5D4F-AAE7-82D6444C2AA1}"/>
              </a:ext>
            </a:extLst>
          </p:cNvPr>
          <p:cNvGrpSpPr/>
          <p:nvPr/>
        </p:nvGrpSpPr>
        <p:grpSpPr>
          <a:xfrm>
            <a:off x="1188566" y="2364897"/>
            <a:ext cx="9970031" cy="3710115"/>
            <a:chOff x="2377440" y="4180875"/>
            <a:chExt cx="19942658" cy="7421197"/>
          </a:xfrm>
        </p:grpSpPr>
        <p:sp>
          <p:nvSpPr>
            <p:cNvPr id="36" name="Rectangle 35">
              <a:extLst>
                <a:ext uri="{FF2B5EF4-FFF2-40B4-BE49-F238E27FC236}">
                  <a16:creationId xmlns:a16="http://schemas.microsoft.com/office/drawing/2014/main" id="{999A4E68-FC3E-D242-AD80-C3D01D96B34A}"/>
                </a:ext>
              </a:extLst>
            </p:cNvPr>
            <p:cNvSpPr/>
            <p:nvPr/>
          </p:nvSpPr>
          <p:spPr>
            <a:xfrm>
              <a:off x="12241426" y="4419600"/>
              <a:ext cx="9811386" cy="156349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latin typeface="Century Gothic" panose="020B0502020202020204" pitchFamily="34" charset="0"/>
              </a:endParaRPr>
            </a:p>
          </p:txBody>
        </p:sp>
        <p:sp>
          <p:nvSpPr>
            <p:cNvPr id="4" name="Rectangle 3">
              <a:extLst>
                <a:ext uri="{FF2B5EF4-FFF2-40B4-BE49-F238E27FC236}">
                  <a16:creationId xmlns:a16="http://schemas.microsoft.com/office/drawing/2014/main" id="{E9EE4B99-12E3-C047-83F7-834EC685CC80}"/>
                </a:ext>
              </a:extLst>
            </p:cNvPr>
            <p:cNvSpPr/>
            <p:nvPr/>
          </p:nvSpPr>
          <p:spPr>
            <a:xfrm>
              <a:off x="2377440" y="4419600"/>
              <a:ext cx="9811386" cy="156349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latin typeface="Century Gothic" panose="020B0502020202020204" pitchFamily="34" charset="0"/>
              </a:endParaRPr>
            </a:p>
          </p:txBody>
        </p:sp>
        <p:cxnSp>
          <p:nvCxnSpPr>
            <p:cNvPr id="34" name="Straight Connector 33">
              <a:extLst>
                <a:ext uri="{FF2B5EF4-FFF2-40B4-BE49-F238E27FC236}">
                  <a16:creationId xmlns:a16="http://schemas.microsoft.com/office/drawing/2014/main" id="{E4DF029C-BF04-F445-97DD-08B661C0E7CF}"/>
                </a:ext>
              </a:extLst>
            </p:cNvPr>
            <p:cNvCxnSpPr>
              <a:cxnSpLocks/>
            </p:cNvCxnSpPr>
            <p:nvPr/>
          </p:nvCxnSpPr>
          <p:spPr>
            <a:xfrm>
              <a:off x="12210947" y="4180875"/>
              <a:ext cx="0" cy="7421197"/>
            </a:xfrm>
            <a:prstGeom prst="line">
              <a:avLst/>
            </a:prstGeom>
            <a:ln w="127000">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sp>
          <p:nvSpPr>
            <p:cNvPr id="3" name="Oval 2">
              <a:extLst>
                <a:ext uri="{FF2B5EF4-FFF2-40B4-BE49-F238E27FC236}">
                  <a16:creationId xmlns:a16="http://schemas.microsoft.com/office/drawing/2014/main" id="{ED0EEED5-9F5B-C24C-AB4C-0D7A21533028}"/>
                </a:ext>
              </a:extLst>
            </p:cNvPr>
            <p:cNvSpPr/>
            <p:nvPr/>
          </p:nvSpPr>
          <p:spPr>
            <a:xfrm>
              <a:off x="11100930" y="4180875"/>
              <a:ext cx="2280993" cy="22809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latin typeface="Century Gothic" panose="020B0502020202020204" pitchFamily="34" charset="0"/>
              </a:endParaRPr>
            </a:p>
          </p:txBody>
        </p:sp>
        <p:sp>
          <p:nvSpPr>
            <p:cNvPr id="35" name="CuadroTexto 350">
              <a:extLst>
                <a:ext uri="{FF2B5EF4-FFF2-40B4-BE49-F238E27FC236}">
                  <a16:creationId xmlns:a16="http://schemas.microsoft.com/office/drawing/2014/main" id="{F30C13AE-BFB8-8D43-AE63-D576A99E188C}"/>
                </a:ext>
              </a:extLst>
            </p:cNvPr>
            <p:cNvSpPr txBox="1"/>
            <p:nvPr/>
          </p:nvSpPr>
          <p:spPr>
            <a:xfrm>
              <a:off x="11548502" y="4744614"/>
              <a:ext cx="1401849" cy="1200228"/>
            </a:xfrm>
            <a:prstGeom prst="rect">
              <a:avLst/>
            </a:prstGeom>
            <a:noFill/>
          </p:spPr>
          <p:txBody>
            <a:bodyPr wrap="none" rtlCol="0">
              <a:spAutoFit/>
            </a:bodyPr>
            <a:lstStyle/>
            <a:p>
              <a:pPr algn="ctr"/>
              <a:r>
                <a:rPr lang="en-US" sz="3299" b="1" dirty="0">
                  <a:solidFill>
                    <a:schemeClr val="tx2"/>
                  </a:solidFill>
                  <a:latin typeface="Century Gothic" panose="020B0502020202020204" pitchFamily="34" charset="0"/>
                  <a:ea typeface="Lato Heavy" charset="0"/>
                  <a:cs typeface="Poppins" pitchFamily="2" charset="77"/>
                </a:rPr>
                <a:t>VS</a:t>
              </a:r>
            </a:p>
          </p:txBody>
        </p:sp>
        <p:grpSp>
          <p:nvGrpSpPr>
            <p:cNvPr id="2" name="Group 1">
              <a:extLst>
                <a:ext uri="{FF2B5EF4-FFF2-40B4-BE49-F238E27FC236}">
                  <a16:creationId xmlns:a16="http://schemas.microsoft.com/office/drawing/2014/main" id="{363AC8D6-7C15-4B4D-A4D6-5827D297F712}"/>
                </a:ext>
              </a:extLst>
            </p:cNvPr>
            <p:cNvGrpSpPr/>
            <p:nvPr/>
          </p:nvGrpSpPr>
          <p:grpSpPr>
            <a:xfrm>
              <a:off x="2377441" y="7148859"/>
              <a:ext cx="19942657" cy="3760751"/>
              <a:chOff x="2301241" y="7144612"/>
              <a:chExt cx="19942657" cy="3760751"/>
            </a:xfrm>
          </p:grpSpPr>
          <p:sp>
            <p:nvSpPr>
              <p:cNvPr id="38" name="TextBox 37">
                <a:extLst>
                  <a:ext uri="{FF2B5EF4-FFF2-40B4-BE49-F238E27FC236}">
                    <a16:creationId xmlns:a16="http://schemas.microsoft.com/office/drawing/2014/main" id="{E667AE67-F145-BD4E-8821-5CED69132B16}"/>
                  </a:ext>
                </a:extLst>
              </p:cNvPr>
              <p:cNvSpPr txBox="1"/>
              <p:nvPr/>
            </p:nvSpPr>
            <p:spPr>
              <a:xfrm>
                <a:off x="2301241" y="7144612"/>
                <a:ext cx="9171063" cy="1139179"/>
              </a:xfrm>
              <a:prstGeom prst="rect">
                <a:avLst/>
              </a:prstGeom>
              <a:noFill/>
            </p:spPr>
            <p:txBody>
              <a:bodyPr wrap="square" rtlCol="0">
                <a:spAutoFit/>
              </a:bodyPr>
              <a:lstStyle/>
              <a:p>
                <a:pPr marL="285750" indent="-285750" algn="just">
                  <a:lnSpc>
                    <a:spcPts val="1930"/>
                  </a:lnSpc>
                  <a:buFont typeface="Arial" panose="020B0604020202020204" pitchFamily="34" charset="0"/>
                  <a:buChar char="•"/>
                </a:pPr>
                <a:r>
                  <a:rPr lang="en-US" sz="1500" i="0" dirty="0">
                    <a:effectLst/>
                    <a:latin typeface="+mj-lt"/>
                  </a:rPr>
                  <a:t>clearly specifies that it provides for detention, seizure and release of goods and conveyances in transit</a:t>
                </a:r>
                <a:endParaRPr lang="en-US" sz="1500" dirty="0">
                  <a:latin typeface="+mj-lt"/>
                  <a:ea typeface="Lato Light" panose="020F0502020204030203" pitchFamily="34" charset="0"/>
                  <a:cs typeface="Poppins Light" pitchFamily="2" charset="77"/>
                </a:endParaRPr>
              </a:p>
            </p:txBody>
          </p:sp>
          <p:sp>
            <p:nvSpPr>
              <p:cNvPr id="39" name="TextBox 38">
                <a:extLst>
                  <a:ext uri="{FF2B5EF4-FFF2-40B4-BE49-F238E27FC236}">
                    <a16:creationId xmlns:a16="http://schemas.microsoft.com/office/drawing/2014/main" id="{B3DB1E5A-258E-6948-B2AE-6833F8B1E95B}"/>
                  </a:ext>
                </a:extLst>
              </p:cNvPr>
              <p:cNvSpPr txBox="1"/>
              <p:nvPr/>
            </p:nvSpPr>
            <p:spPr>
              <a:xfrm>
                <a:off x="2601696" y="9975787"/>
                <a:ext cx="8499233" cy="629870"/>
              </a:xfrm>
              <a:prstGeom prst="rect">
                <a:avLst/>
              </a:prstGeom>
              <a:noFill/>
            </p:spPr>
            <p:txBody>
              <a:bodyPr wrap="square" rtlCol="0">
                <a:spAutoFit/>
              </a:bodyPr>
              <a:lstStyle/>
              <a:p>
                <a:pPr algn="r">
                  <a:lnSpc>
                    <a:spcPts val="1930"/>
                  </a:lnSpc>
                </a:pPr>
                <a:endParaRPr lang="en-US" sz="1400" dirty="0">
                  <a:latin typeface="Century Gothic" panose="020B0502020202020204" pitchFamily="34" charset="0"/>
                  <a:ea typeface="Lato Light" panose="020F0502020204030203" pitchFamily="34" charset="0"/>
                  <a:cs typeface="Poppins Light" pitchFamily="2" charset="77"/>
                </a:endParaRPr>
              </a:p>
            </p:txBody>
          </p:sp>
          <p:sp>
            <p:nvSpPr>
              <p:cNvPr id="41" name="TextBox 40">
                <a:extLst>
                  <a:ext uri="{FF2B5EF4-FFF2-40B4-BE49-F238E27FC236}">
                    <a16:creationId xmlns:a16="http://schemas.microsoft.com/office/drawing/2014/main" id="{314C45C6-0D16-014F-8F61-6CE9DADDF295}"/>
                  </a:ext>
                </a:extLst>
              </p:cNvPr>
              <p:cNvSpPr txBox="1"/>
              <p:nvPr/>
            </p:nvSpPr>
            <p:spPr>
              <a:xfrm>
                <a:off x="12874149" y="7144612"/>
                <a:ext cx="9342694" cy="1135716"/>
              </a:xfrm>
              <a:prstGeom prst="rect">
                <a:avLst/>
              </a:prstGeom>
              <a:noFill/>
            </p:spPr>
            <p:txBody>
              <a:bodyPr wrap="square" rtlCol="0">
                <a:spAutoFit/>
              </a:bodyPr>
              <a:lstStyle/>
              <a:p>
                <a:pPr marL="285750" indent="-285750">
                  <a:lnSpc>
                    <a:spcPts val="1930"/>
                  </a:lnSpc>
                  <a:buFont typeface="Arial" panose="020B0604020202020204" pitchFamily="34" charset="0"/>
                  <a:buChar char="•"/>
                </a:pPr>
                <a:r>
                  <a:rPr lang="en-US" sz="1500" i="0" dirty="0">
                    <a:effectLst/>
                    <a:latin typeface="+mj-lt"/>
                  </a:rPr>
                  <a:t>the title of section 130 talks about confiscation of goods or conveyances and levy of penalty</a:t>
                </a:r>
                <a:r>
                  <a:rPr lang="en-US" sz="1500" i="0" dirty="0">
                    <a:solidFill>
                      <a:srgbClr val="6A6A6A"/>
                    </a:solidFill>
                    <a:effectLst/>
                    <a:latin typeface="+mj-lt"/>
                  </a:rPr>
                  <a:t>.</a:t>
                </a:r>
                <a:endParaRPr lang="en-US" sz="1500" dirty="0">
                  <a:latin typeface="+mj-lt"/>
                  <a:ea typeface="Lato Light" panose="020F0502020204030203" pitchFamily="34" charset="0"/>
                  <a:cs typeface="Poppins Light" pitchFamily="2" charset="77"/>
                </a:endParaRPr>
              </a:p>
            </p:txBody>
          </p:sp>
          <p:sp>
            <p:nvSpPr>
              <p:cNvPr id="51" name="TextBox 50">
                <a:extLst>
                  <a:ext uri="{FF2B5EF4-FFF2-40B4-BE49-F238E27FC236}">
                    <a16:creationId xmlns:a16="http://schemas.microsoft.com/office/drawing/2014/main" id="{E4142B7B-A7D7-2D40-9CBA-7BB533E5E366}"/>
                  </a:ext>
                </a:extLst>
              </p:cNvPr>
              <p:cNvSpPr txBox="1"/>
              <p:nvPr/>
            </p:nvSpPr>
            <p:spPr>
              <a:xfrm>
                <a:off x="12821766" y="8791431"/>
                <a:ext cx="9422132" cy="2113932"/>
              </a:xfrm>
              <a:prstGeom prst="rect">
                <a:avLst/>
              </a:prstGeom>
              <a:noFill/>
            </p:spPr>
            <p:txBody>
              <a:bodyPr wrap="square" rtlCol="0">
                <a:spAutoFit/>
              </a:bodyPr>
              <a:lstStyle/>
              <a:p>
                <a:pPr marL="285750" indent="-285750">
                  <a:lnSpc>
                    <a:spcPts val="1930"/>
                  </a:lnSpc>
                  <a:buFont typeface="Arial" panose="020B0604020202020204" pitchFamily="34" charset="0"/>
                  <a:buChar char="•"/>
                </a:pPr>
                <a:r>
                  <a:rPr lang="en-US" sz="1500" i="0" dirty="0">
                    <a:effectLst/>
                    <a:latin typeface="+mj-lt"/>
                  </a:rPr>
                  <a:t>specific circumstances are set out in sub-section 130(1) of the CGST Act, 2017 for invoking the provisions relating to confiscation which fundamentally requires the presence of ‘intent to evade payment of tax’.</a:t>
                </a:r>
                <a:endParaRPr lang="en-US" sz="1500" dirty="0">
                  <a:latin typeface="+mj-lt"/>
                  <a:ea typeface="Lato Light" panose="020F0502020204030203" pitchFamily="34" charset="0"/>
                  <a:cs typeface="Poppins Light" pitchFamily="2" charset="77"/>
                </a:endParaRPr>
              </a:p>
            </p:txBody>
          </p:sp>
        </p:grpSp>
        <p:sp>
          <p:nvSpPr>
            <p:cNvPr id="52" name="TextBox 51">
              <a:extLst>
                <a:ext uri="{FF2B5EF4-FFF2-40B4-BE49-F238E27FC236}">
                  <a16:creationId xmlns:a16="http://schemas.microsoft.com/office/drawing/2014/main" id="{521AE6C6-4FAD-8C4E-8081-E74129E17231}"/>
                </a:ext>
              </a:extLst>
            </p:cNvPr>
            <p:cNvSpPr txBox="1"/>
            <p:nvPr/>
          </p:nvSpPr>
          <p:spPr>
            <a:xfrm>
              <a:off x="3499002" y="4820184"/>
              <a:ext cx="7494492" cy="738760"/>
            </a:xfrm>
            <a:prstGeom prst="rect">
              <a:avLst/>
            </a:prstGeom>
            <a:noFill/>
          </p:spPr>
          <p:txBody>
            <a:bodyPr wrap="square" rtlCol="0">
              <a:spAutoFit/>
            </a:bodyPr>
            <a:lstStyle/>
            <a:p>
              <a:pPr algn="ctr"/>
              <a:r>
                <a:rPr lang="en-US" b="1" dirty="0">
                  <a:solidFill>
                    <a:schemeClr val="bg1"/>
                  </a:solidFill>
                  <a:latin typeface="Century Gothic" panose="020B0502020202020204" pitchFamily="34" charset="0"/>
                  <a:ea typeface="Lato" panose="020F0502020204030203" pitchFamily="34" charset="0"/>
                  <a:cs typeface="Poppins Medium" pitchFamily="2" charset="77"/>
                </a:rPr>
                <a:t>Section 129 of CGST Act 2017</a:t>
              </a:r>
            </a:p>
          </p:txBody>
        </p:sp>
      </p:grpSp>
      <p:sp>
        <p:nvSpPr>
          <p:cNvPr id="5" name="TextBox 4">
            <a:extLst>
              <a:ext uri="{FF2B5EF4-FFF2-40B4-BE49-F238E27FC236}">
                <a16:creationId xmlns:a16="http://schemas.microsoft.com/office/drawing/2014/main" id="{3025B03B-3A3F-5AD8-A541-9BB731CA27A1}"/>
              </a:ext>
            </a:extLst>
          </p:cNvPr>
          <p:cNvSpPr txBox="1"/>
          <p:nvPr/>
        </p:nvSpPr>
        <p:spPr>
          <a:xfrm>
            <a:off x="6743802" y="2677980"/>
            <a:ext cx="3746758" cy="369332"/>
          </a:xfrm>
          <a:prstGeom prst="rect">
            <a:avLst/>
          </a:prstGeom>
          <a:noFill/>
        </p:spPr>
        <p:txBody>
          <a:bodyPr wrap="square" rtlCol="0">
            <a:spAutoFit/>
          </a:bodyPr>
          <a:lstStyle/>
          <a:p>
            <a:pPr algn="ctr"/>
            <a:r>
              <a:rPr lang="en-US" b="1" dirty="0">
                <a:solidFill>
                  <a:schemeClr val="bg1"/>
                </a:solidFill>
                <a:latin typeface="Century Gothic" panose="020B0502020202020204" pitchFamily="34" charset="0"/>
                <a:ea typeface="Lato" panose="020F0502020204030203" pitchFamily="34" charset="0"/>
                <a:cs typeface="Poppins Medium" pitchFamily="2" charset="77"/>
              </a:rPr>
              <a:t>Section 130 of CGST Act 2017</a:t>
            </a:r>
          </a:p>
        </p:txBody>
      </p:sp>
      <p:sp>
        <p:nvSpPr>
          <p:cNvPr id="10" name="TextBox 9">
            <a:extLst>
              <a:ext uri="{FF2B5EF4-FFF2-40B4-BE49-F238E27FC236}">
                <a16:creationId xmlns:a16="http://schemas.microsoft.com/office/drawing/2014/main" id="{11708B03-825E-A0EF-46FA-E41F523611DD}"/>
              </a:ext>
            </a:extLst>
          </p:cNvPr>
          <p:cNvSpPr txBox="1"/>
          <p:nvPr/>
        </p:nvSpPr>
        <p:spPr>
          <a:xfrm>
            <a:off x="1170837" y="4783831"/>
            <a:ext cx="4584935" cy="813171"/>
          </a:xfrm>
          <a:prstGeom prst="rect">
            <a:avLst/>
          </a:prstGeom>
          <a:noFill/>
        </p:spPr>
        <p:txBody>
          <a:bodyPr wrap="square" rtlCol="0">
            <a:spAutoFit/>
          </a:bodyPr>
          <a:lstStyle/>
          <a:p>
            <a:pPr marL="285750" indent="-285750" algn="just">
              <a:lnSpc>
                <a:spcPts val="1930"/>
              </a:lnSpc>
              <a:buFont typeface="Arial" panose="020B0604020202020204" pitchFamily="34" charset="0"/>
              <a:buChar char="•"/>
            </a:pPr>
            <a:r>
              <a:rPr lang="en-US" sz="1500" i="0" dirty="0">
                <a:effectLst/>
                <a:latin typeface="+mj-lt"/>
              </a:rPr>
              <a:t>For the purpose of invoking section 129 of the GST Act, all that is required is ‘contravention of the provisions of the Act or the Rules’</a:t>
            </a:r>
            <a:endParaRPr lang="en-US" sz="1500" dirty="0">
              <a:latin typeface="+mj-lt"/>
              <a:ea typeface="Lato Light" panose="020F0502020204030203" pitchFamily="34" charset="0"/>
              <a:cs typeface="Poppins Light" pitchFamily="2" charset="77"/>
            </a:endParaRPr>
          </a:p>
        </p:txBody>
      </p:sp>
      <p:sp>
        <p:nvSpPr>
          <p:cNvPr id="13" name="Title 1">
            <a:extLst>
              <a:ext uri="{FF2B5EF4-FFF2-40B4-BE49-F238E27FC236}">
                <a16:creationId xmlns:a16="http://schemas.microsoft.com/office/drawing/2014/main" id="{D6B1FE3E-EA17-5069-A722-F0360CF083AD}"/>
              </a:ext>
            </a:extLst>
          </p:cNvPr>
          <p:cNvSpPr txBox="1">
            <a:spLocks/>
          </p:cNvSpPr>
          <p:nvPr/>
        </p:nvSpPr>
        <p:spPr>
          <a:xfrm>
            <a:off x="2141573" y="159278"/>
            <a:ext cx="8486553" cy="147430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400" b="1" dirty="0">
                <a:solidFill>
                  <a:schemeClr val="tx2"/>
                </a:solidFill>
                <a:latin typeface="Century Gothic" panose="020B0502020202020204" pitchFamily="34" charset="0"/>
                <a:ea typeface="Lato Heavy" charset="0"/>
                <a:cs typeface="Poppins" pitchFamily="2" charset="77"/>
              </a:rPr>
              <a:t>BASIC COMPARISON</a:t>
            </a:r>
          </a:p>
        </p:txBody>
      </p:sp>
      <p:sp>
        <p:nvSpPr>
          <p:cNvPr id="14" name="Rectangle 13">
            <a:extLst>
              <a:ext uri="{FF2B5EF4-FFF2-40B4-BE49-F238E27FC236}">
                <a16:creationId xmlns:a16="http://schemas.microsoft.com/office/drawing/2014/main" id="{4AAC2781-851B-E93A-9940-2A4DA0A086AE}"/>
              </a:ext>
            </a:extLst>
          </p:cNvPr>
          <p:cNvSpPr/>
          <p:nvPr/>
        </p:nvSpPr>
        <p:spPr>
          <a:xfrm>
            <a:off x="5267672" y="1375837"/>
            <a:ext cx="1651895" cy="5835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900"/>
          </a:p>
        </p:txBody>
      </p:sp>
      <p:sp>
        <p:nvSpPr>
          <p:cNvPr id="15" name="Rectangle 14">
            <a:extLst>
              <a:ext uri="{FF2B5EF4-FFF2-40B4-BE49-F238E27FC236}">
                <a16:creationId xmlns:a16="http://schemas.microsoft.com/office/drawing/2014/main" id="{6F682074-5006-8ABF-694E-EB493CE25D51}"/>
              </a:ext>
            </a:extLst>
          </p:cNvPr>
          <p:cNvSpPr/>
          <p:nvPr/>
        </p:nvSpPr>
        <p:spPr>
          <a:xfrm>
            <a:off x="-227104" y="-13252"/>
            <a:ext cx="7699513" cy="6858000"/>
          </a:xfrm>
          <a:prstGeom prst="rect">
            <a:avLst/>
          </a:prstGeom>
          <a:blipFill dpi="0" rotWithShape="1">
            <a:blip r:embed="rId2">
              <a:alphaModFix amt="20000"/>
              <a:extLst>
                <a:ext uri="{BEBA8EAE-BF5A-486C-A8C5-ECC9F3942E4B}">
                  <a14:imgProps xmlns:a14="http://schemas.microsoft.com/office/drawing/2010/main">
                    <a14:imgLayer r:embed="rId3">
                      <a14:imgEffect>
                        <a14:artisticGlowEdges trans="60000"/>
                      </a14:imgEffect>
                    </a14:imgLayer>
                  </a14:imgProps>
                </a:ex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Tree>
    <p:extLst>
      <p:ext uri="{BB962C8B-B14F-4D97-AF65-F5344CB8AC3E}">
        <p14:creationId xmlns:p14="http://schemas.microsoft.com/office/powerpoint/2010/main" val="39557980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F2C0BE7-4CD1-3ADD-277F-874388D8EC26}"/>
              </a:ext>
            </a:extLst>
          </p:cNvPr>
          <p:cNvSpPr/>
          <p:nvPr/>
        </p:nvSpPr>
        <p:spPr>
          <a:xfrm rot="10800000" flipV="1">
            <a:off x="4796873" y="0"/>
            <a:ext cx="7395127" cy="6858000"/>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400" u="sng" dirty="0">
              <a:solidFill>
                <a:schemeClr val="tx1"/>
              </a:solidFill>
              <a:latin typeface="Century Gothic" panose="020B0502020202020204" pitchFamily="34" charset="0"/>
            </a:endParaRPr>
          </a:p>
        </p:txBody>
      </p:sp>
      <p:sp>
        <p:nvSpPr>
          <p:cNvPr id="5" name="Flowchart: Connector 4">
            <a:extLst>
              <a:ext uri="{FF2B5EF4-FFF2-40B4-BE49-F238E27FC236}">
                <a16:creationId xmlns:a16="http://schemas.microsoft.com/office/drawing/2014/main" id="{212C2503-12D5-DD75-42E3-4371DDAA23DF}"/>
              </a:ext>
            </a:extLst>
          </p:cNvPr>
          <p:cNvSpPr/>
          <p:nvPr/>
        </p:nvSpPr>
        <p:spPr>
          <a:xfrm>
            <a:off x="2418907" y="-100256"/>
            <a:ext cx="7070651" cy="6857999"/>
          </a:xfrm>
          <a:prstGeom prst="flowChartConnector">
            <a:avLst/>
          </a:prstGeom>
          <a:blipFill dpi="0" rotWithShape="1">
            <a:blip r:embed="rId2">
              <a:alphaModFix amt="20000"/>
              <a:extLst>
                <a:ext uri="{28A0092B-C50C-407E-A947-70E740481C1C}">
                  <a14:useLocalDpi xmlns:a14="http://schemas.microsoft.com/office/drawing/2010/main" val="0"/>
                </a:ext>
              </a:extLst>
            </a:blip>
            <a:srcRect/>
            <a:stretch>
              <a:fillRect/>
            </a:stretch>
          </a:blipFill>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6" name="Title 1">
            <a:extLst>
              <a:ext uri="{FF2B5EF4-FFF2-40B4-BE49-F238E27FC236}">
                <a16:creationId xmlns:a16="http://schemas.microsoft.com/office/drawing/2014/main" id="{0510C27F-F65E-FE42-D9EF-F1B8F018E4F5}"/>
              </a:ext>
            </a:extLst>
          </p:cNvPr>
          <p:cNvSpPr txBox="1">
            <a:spLocks/>
          </p:cNvSpPr>
          <p:nvPr/>
        </p:nvSpPr>
        <p:spPr>
          <a:xfrm>
            <a:off x="2128320" y="-57506"/>
            <a:ext cx="8870984" cy="147430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400" b="1" dirty="0">
                <a:solidFill>
                  <a:schemeClr val="tx2"/>
                </a:solidFill>
                <a:latin typeface="Century Gothic" panose="020B0502020202020204" pitchFamily="34" charset="0"/>
                <a:ea typeface="Lato Heavy" charset="0"/>
                <a:cs typeface="Poppins" pitchFamily="2" charset="77"/>
              </a:rPr>
              <a:t>SECTION 132:</a:t>
            </a:r>
          </a:p>
          <a:p>
            <a:r>
              <a:rPr lang="en-US" sz="3400" b="1" dirty="0">
                <a:solidFill>
                  <a:schemeClr val="tx2"/>
                </a:solidFill>
                <a:latin typeface="Century Gothic" panose="020B0502020202020204" pitchFamily="34" charset="0"/>
                <a:ea typeface="Lato Heavy" charset="0"/>
                <a:cs typeface="Poppins" pitchFamily="2" charset="77"/>
              </a:rPr>
              <a:t>Punishment for certain offences</a:t>
            </a:r>
            <a:endParaRPr lang="en-IN" sz="3400" dirty="0"/>
          </a:p>
        </p:txBody>
      </p:sp>
      <p:sp>
        <p:nvSpPr>
          <p:cNvPr id="7" name="Rectangle 6">
            <a:extLst>
              <a:ext uri="{FF2B5EF4-FFF2-40B4-BE49-F238E27FC236}">
                <a16:creationId xmlns:a16="http://schemas.microsoft.com/office/drawing/2014/main" id="{37F3C668-87B6-1ECD-7153-2C12AFFABD1B}"/>
              </a:ext>
            </a:extLst>
          </p:cNvPr>
          <p:cNvSpPr/>
          <p:nvPr/>
        </p:nvSpPr>
        <p:spPr>
          <a:xfrm>
            <a:off x="1609048" y="1633585"/>
            <a:ext cx="4056852" cy="1015663"/>
          </a:xfrm>
          <a:prstGeom prst="rect">
            <a:avLst/>
          </a:prstGeom>
          <a:noFill/>
          <a:ln/>
        </p:spPr>
        <p:style>
          <a:lnRef idx="2">
            <a:schemeClr val="accent2"/>
          </a:lnRef>
          <a:fillRef idx="1">
            <a:schemeClr val="lt1"/>
          </a:fillRef>
          <a:effectRef idx="0">
            <a:schemeClr val="accent2"/>
          </a:effectRef>
          <a:fontRef idx="minor">
            <a:schemeClr val="dk1"/>
          </a:fontRef>
        </p:style>
        <p:txBody>
          <a:bodyPr wrap="square">
            <a:spAutoFit/>
          </a:bodyPr>
          <a:lstStyle/>
          <a:p>
            <a:pPr marL="342900" indent="-342900" algn="just">
              <a:buAutoNum type="alphaLcParenBoth"/>
            </a:pPr>
            <a:r>
              <a:rPr lang="en-IN" sz="1500" dirty="0">
                <a:solidFill>
                  <a:srgbClr val="FF0000"/>
                </a:solidFill>
                <a:latin typeface="+mj-lt"/>
              </a:rPr>
              <a:t>supplies any goods or services </a:t>
            </a:r>
            <a:r>
              <a:rPr lang="en-IN" sz="1500" dirty="0">
                <a:solidFill>
                  <a:schemeClr val="tx1"/>
                </a:solidFill>
                <a:latin typeface="+mj-lt"/>
              </a:rPr>
              <a:t>or both </a:t>
            </a:r>
            <a:r>
              <a:rPr lang="en-IN" sz="1500" dirty="0">
                <a:solidFill>
                  <a:srgbClr val="FF0000"/>
                </a:solidFill>
                <a:latin typeface="+mj-lt"/>
              </a:rPr>
              <a:t>without issue of any invoice</a:t>
            </a:r>
            <a:r>
              <a:rPr lang="en-IN" sz="1500" dirty="0">
                <a:solidFill>
                  <a:schemeClr val="tx1"/>
                </a:solidFill>
                <a:latin typeface="+mj-lt"/>
              </a:rPr>
              <a:t>, in violation of the provisions of this Act or the rules made thereunder, </a:t>
            </a:r>
            <a:r>
              <a:rPr lang="en-IN" sz="1500" dirty="0">
                <a:solidFill>
                  <a:srgbClr val="FF0000"/>
                </a:solidFill>
                <a:latin typeface="+mj-lt"/>
              </a:rPr>
              <a:t>with the intention to evade tax;</a:t>
            </a:r>
          </a:p>
        </p:txBody>
      </p:sp>
      <p:sp>
        <p:nvSpPr>
          <p:cNvPr id="8" name="Rectangle 7">
            <a:extLst>
              <a:ext uri="{FF2B5EF4-FFF2-40B4-BE49-F238E27FC236}">
                <a16:creationId xmlns:a16="http://schemas.microsoft.com/office/drawing/2014/main" id="{E3010AD7-18BE-BE60-EA63-F25EC7E3F604}"/>
              </a:ext>
            </a:extLst>
          </p:cNvPr>
          <p:cNvSpPr/>
          <p:nvPr/>
        </p:nvSpPr>
        <p:spPr>
          <a:xfrm>
            <a:off x="1609048" y="2906257"/>
            <a:ext cx="4056852" cy="1246495"/>
          </a:xfrm>
          <a:prstGeom prst="rect">
            <a:avLst/>
          </a:prstGeom>
          <a:noFill/>
          <a:ln/>
        </p:spPr>
        <p:style>
          <a:lnRef idx="2">
            <a:schemeClr val="accent2"/>
          </a:lnRef>
          <a:fillRef idx="1">
            <a:schemeClr val="lt1"/>
          </a:fillRef>
          <a:effectRef idx="0">
            <a:schemeClr val="accent2"/>
          </a:effectRef>
          <a:fontRef idx="minor">
            <a:schemeClr val="dk1"/>
          </a:fontRef>
        </p:style>
        <p:txBody>
          <a:bodyPr wrap="square">
            <a:spAutoFit/>
          </a:bodyPr>
          <a:lstStyle/>
          <a:p>
            <a:pPr algn="just"/>
            <a:r>
              <a:rPr lang="en-IN" sz="1500" dirty="0">
                <a:solidFill>
                  <a:schemeClr val="tx1"/>
                </a:solidFill>
                <a:latin typeface="+mj-lt"/>
              </a:rPr>
              <a:t>(b) </a:t>
            </a:r>
            <a:r>
              <a:rPr lang="en-IN" sz="1500" dirty="0">
                <a:solidFill>
                  <a:srgbClr val="FF0000"/>
                </a:solidFill>
                <a:latin typeface="+mj-lt"/>
              </a:rPr>
              <a:t>issues any invoice or bill without supply of goods or services</a:t>
            </a:r>
            <a:r>
              <a:rPr lang="en-IN" sz="1500" dirty="0">
                <a:solidFill>
                  <a:schemeClr val="tx1"/>
                </a:solidFill>
                <a:latin typeface="+mj-lt"/>
              </a:rPr>
              <a:t> or both in violation of the provisions of this Act, or the rules made thereunder leading to </a:t>
            </a:r>
            <a:r>
              <a:rPr lang="en-IN" sz="1500" dirty="0">
                <a:solidFill>
                  <a:srgbClr val="FF0000"/>
                </a:solidFill>
                <a:latin typeface="+mj-lt"/>
              </a:rPr>
              <a:t>wrongful availment or utilisation of input tax credit or refund of tax;</a:t>
            </a:r>
          </a:p>
        </p:txBody>
      </p:sp>
      <p:sp>
        <p:nvSpPr>
          <p:cNvPr id="9" name="Rectangle 8">
            <a:extLst>
              <a:ext uri="{FF2B5EF4-FFF2-40B4-BE49-F238E27FC236}">
                <a16:creationId xmlns:a16="http://schemas.microsoft.com/office/drawing/2014/main" id="{C5A917AE-195D-2AD4-F67C-38B39BBD909D}"/>
              </a:ext>
            </a:extLst>
          </p:cNvPr>
          <p:cNvSpPr/>
          <p:nvPr/>
        </p:nvSpPr>
        <p:spPr>
          <a:xfrm>
            <a:off x="1624564" y="4439585"/>
            <a:ext cx="4056852" cy="784830"/>
          </a:xfrm>
          <a:prstGeom prst="rect">
            <a:avLst/>
          </a:prstGeom>
          <a:noFill/>
          <a:ln/>
        </p:spPr>
        <p:style>
          <a:lnRef idx="2">
            <a:schemeClr val="accent2"/>
          </a:lnRef>
          <a:fillRef idx="1">
            <a:schemeClr val="lt1"/>
          </a:fillRef>
          <a:effectRef idx="0">
            <a:schemeClr val="accent2"/>
          </a:effectRef>
          <a:fontRef idx="minor">
            <a:schemeClr val="dk1"/>
          </a:fontRef>
        </p:style>
        <p:txBody>
          <a:bodyPr wrap="square">
            <a:spAutoFit/>
          </a:bodyPr>
          <a:lstStyle/>
          <a:p>
            <a:pPr algn="just"/>
            <a:r>
              <a:rPr lang="en-IN" sz="1500" dirty="0">
                <a:solidFill>
                  <a:schemeClr val="tx1"/>
                </a:solidFill>
                <a:latin typeface="+mj-lt"/>
              </a:rPr>
              <a:t>(c) avails input tax credit using the invoice or bill referred to in clause (b) or </a:t>
            </a:r>
            <a:r>
              <a:rPr lang="en-IN" sz="1500" dirty="0">
                <a:solidFill>
                  <a:srgbClr val="FF0000"/>
                </a:solidFill>
                <a:latin typeface="+mj-lt"/>
              </a:rPr>
              <a:t>fraudulently avails input tax credit without any invoice or bill;</a:t>
            </a:r>
          </a:p>
        </p:txBody>
      </p:sp>
      <p:sp>
        <p:nvSpPr>
          <p:cNvPr id="10" name="Rectangle 9">
            <a:extLst>
              <a:ext uri="{FF2B5EF4-FFF2-40B4-BE49-F238E27FC236}">
                <a16:creationId xmlns:a16="http://schemas.microsoft.com/office/drawing/2014/main" id="{A221CB7E-208A-CDC0-9C3B-3613908A1C9B}"/>
              </a:ext>
            </a:extLst>
          </p:cNvPr>
          <p:cNvSpPr/>
          <p:nvPr/>
        </p:nvSpPr>
        <p:spPr>
          <a:xfrm>
            <a:off x="5894069" y="1627554"/>
            <a:ext cx="4056852" cy="1015663"/>
          </a:xfrm>
          <a:prstGeom prst="rect">
            <a:avLst/>
          </a:prstGeom>
          <a:noFill/>
          <a:ln/>
        </p:spPr>
        <p:style>
          <a:lnRef idx="2">
            <a:schemeClr val="accent2"/>
          </a:lnRef>
          <a:fillRef idx="1">
            <a:schemeClr val="lt1"/>
          </a:fillRef>
          <a:effectRef idx="0">
            <a:schemeClr val="accent2"/>
          </a:effectRef>
          <a:fontRef idx="minor">
            <a:schemeClr val="dk1"/>
          </a:fontRef>
        </p:style>
        <p:txBody>
          <a:bodyPr wrap="square">
            <a:spAutoFit/>
          </a:bodyPr>
          <a:lstStyle/>
          <a:p>
            <a:pPr algn="just"/>
            <a:r>
              <a:rPr lang="en-IN" sz="1500" dirty="0">
                <a:solidFill>
                  <a:schemeClr val="tx1"/>
                </a:solidFill>
                <a:latin typeface="+mj-lt"/>
              </a:rPr>
              <a:t>(d) </a:t>
            </a:r>
            <a:r>
              <a:rPr lang="en-IN" sz="1500" dirty="0">
                <a:solidFill>
                  <a:srgbClr val="FF0000"/>
                </a:solidFill>
                <a:latin typeface="+mj-lt"/>
              </a:rPr>
              <a:t>collects any amount as tax </a:t>
            </a:r>
            <a:r>
              <a:rPr lang="en-IN" sz="1500" dirty="0">
                <a:solidFill>
                  <a:schemeClr val="tx1"/>
                </a:solidFill>
                <a:latin typeface="+mj-lt"/>
              </a:rPr>
              <a:t>but </a:t>
            </a:r>
            <a:r>
              <a:rPr lang="en-IN" sz="1500" dirty="0">
                <a:solidFill>
                  <a:srgbClr val="FF0000"/>
                </a:solidFill>
                <a:latin typeface="+mj-lt"/>
              </a:rPr>
              <a:t>fails to pay the same to the Government</a:t>
            </a:r>
            <a:r>
              <a:rPr lang="en-IN" sz="1500" dirty="0">
                <a:solidFill>
                  <a:schemeClr val="tx1"/>
                </a:solidFill>
                <a:latin typeface="+mj-lt"/>
              </a:rPr>
              <a:t> </a:t>
            </a:r>
            <a:r>
              <a:rPr lang="en-IN" sz="1500" dirty="0">
                <a:solidFill>
                  <a:srgbClr val="FF0000"/>
                </a:solidFill>
                <a:latin typeface="+mj-lt"/>
              </a:rPr>
              <a:t>beyond a period of three months</a:t>
            </a:r>
            <a:r>
              <a:rPr lang="en-IN" sz="1500" dirty="0">
                <a:solidFill>
                  <a:schemeClr val="tx1"/>
                </a:solidFill>
                <a:latin typeface="+mj-lt"/>
              </a:rPr>
              <a:t> from the date on which such payment becomes due;</a:t>
            </a:r>
          </a:p>
        </p:txBody>
      </p:sp>
      <p:sp>
        <p:nvSpPr>
          <p:cNvPr id="11" name="Rectangle 10">
            <a:extLst>
              <a:ext uri="{FF2B5EF4-FFF2-40B4-BE49-F238E27FC236}">
                <a16:creationId xmlns:a16="http://schemas.microsoft.com/office/drawing/2014/main" id="{37002258-CD76-35F3-5D97-1CDDB4A13E35}"/>
              </a:ext>
            </a:extLst>
          </p:cNvPr>
          <p:cNvSpPr/>
          <p:nvPr/>
        </p:nvSpPr>
        <p:spPr>
          <a:xfrm>
            <a:off x="5894069" y="2702475"/>
            <a:ext cx="4056852" cy="784830"/>
          </a:xfrm>
          <a:prstGeom prst="rect">
            <a:avLst/>
          </a:prstGeom>
          <a:noFill/>
          <a:ln/>
        </p:spPr>
        <p:style>
          <a:lnRef idx="2">
            <a:schemeClr val="accent2"/>
          </a:lnRef>
          <a:fillRef idx="1">
            <a:schemeClr val="lt1"/>
          </a:fillRef>
          <a:effectRef idx="0">
            <a:schemeClr val="accent2"/>
          </a:effectRef>
          <a:fontRef idx="minor">
            <a:schemeClr val="dk1"/>
          </a:fontRef>
        </p:style>
        <p:txBody>
          <a:bodyPr wrap="square">
            <a:spAutoFit/>
          </a:bodyPr>
          <a:lstStyle/>
          <a:p>
            <a:pPr algn="just"/>
            <a:r>
              <a:rPr lang="en-US" sz="1500" dirty="0">
                <a:solidFill>
                  <a:schemeClr val="tx1"/>
                </a:solidFill>
                <a:latin typeface="+mj-lt"/>
              </a:rPr>
              <a:t>(e) </a:t>
            </a:r>
            <a:r>
              <a:rPr lang="en-US" sz="1500" dirty="0">
                <a:solidFill>
                  <a:srgbClr val="FF0000"/>
                </a:solidFill>
                <a:latin typeface="+mj-lt"/>
              </a:rPr>
              <a:t>evades tax, or fraudulently obtains refund</a:t>
            </a:r>
            <a:r>
              <a:rPr lang="en-US" sz="1500" dirty="0">
                <a:solidFill>
                  <a:schemeClr val="tx1"/>
                </a:solidFill>
                <a:latin typeface="+mj-lt"/>
              </a:rPr>
              <a:t> and where such </a:t>
            </a:r>
            <a:r>
              <a:rPr lang="en-US" sz="1500" dirty="0">
                <a:solidFill>
                  <a:srgbClr val="FF0000"/>
                </a:solidFill>
                <a:latin typeface="+mj-lt"/>
              </a:rPr>
              <a:t>offence is not covered under clauses (a) to (d);</a:t>
            </a:r>
          </a:p>
        </p:txBody>
      </p:sp>
      <p:sp>
        <p:nvSpPr>
          <p:cNvPr id="12" name="Rectangle 11">
            <a:extLst>
              <a:ext uri="{FF2B5EF4-FFF2-40B4-BE49-F238E27FC236}">
                <a16:creationId xmlns:a16="http://schemas.microsoft.com/office/drawing/2014/main" id="{789B5112-4E8C-BC3B-B6B4-14AF14848E3C}"/>
              </a:ext>
            </a:extLst>
          </p:cNvPr>
          <p:cNvSpPr/>
          <p:nvPr/>
        </p:nvSpPr>
        <p:spPr>
          <a:xfrm>
            <a:off x="5894069" y="3571138"/>
            <a:ext cx="4056852" cy="1015663"/>
          </a:xfrm>
          <a:prstGeom prst="rect">
            <a:avLst/>
          </a:prstGeom>
          <a:noFill/>
          <a:ln/>
        </p:spPr>
        <p:style>
          <a:lnRef idx="2">
            <a:schemeClr val="accent2"/>
          </a:lnRef>
          <a:fillRef idx="1">
            <a:schemeClr val="lt1"/>
          </a:fillRef>
          <a:effectRef idx="0">
            <a:schemeClr val="accent2"/>
          </a:effectRef>
          <a:fontRef idx="minor">
            <a:schemeClr val="dk1"/>
          </a:fontRef>
        </p:style>
        <p:txBody>
          <a:bodyPr wrap="square">
            <a:spAutoFit/>
          </a:bodyPr>
          <a:lstStyle/>
          <a:p>
            <a:pPr algn="just"/>
            <a:r>
              <a:rPr lang="en-US" sz="1500" dirty="0">
                <a:solidFill>
                  <a:schemeClr val="tx1"/>
                </a:solidFill>
                <a:latin typeface="+mj-lt"/>
              </a:rPr>
              <a:t>(f) </a:t>
            </a:r>
            <a:r>
              <a:rPr lang="en-US" sz="1500" dirty="0">
                <a:solidFill>
                  <a:srgbClr val="FF0000"/>
                </a:solidFill>
                <a:latin typeface="+mj-lt"/>
              </a:rPr>
              <a:t>falsifies or substitutes financial records </a:t>
            </a:r>
            <a:r>
              <a:rPr lang="en-US" sz="1500" dirty="0">
                <a:solidFill>
                  <a:schemeClr val="tx1"/>
                </a:solidFill>
                <a:latin typeface="+mj-lt"/>
              </a:rPr>
              <a:t>or </a:t>
            </a:r>
            <a:r>
              <a:rPr lang="en-US" sz="1500" dirty="0">
                <a:solidFill>
                  <a:srgbClr val="FF0000"/>
                </a:solidFill>
                <a:latin typeface="+mj-lt"/>
              </a:rPr>
              <a:t>produces fake accounts </a:t>
            </a:r>
            <a:r>
              <a:rPr lang="en-US" sz="1500" dirty="0">
                <a:solidFill>
                  <a:schemeClr val="tx1"/>
                </a:solidFill>
                <a:latin typeface="+mj-lt"/>
              </a:rPr>
              <a:t>or documents or </a:t>
            </a:r>
            <a:r>
              <a:rPr lang="en-US" sz="1500" dirty="0">
                <a:solidFill>
                  <a:srgbClr val="FF0000"/>
                </a:solidFill>
                <a:latin typeface="+mj-lt"/>
              </a:rPr>
              <a:t>furnishes any false information</a:t>
            </a:r>
            <a:r>
              <a:rPr lang="en-US" sz="1500" dirty="0">
                <a:solidFill>
                  <a:schemeClr val="tx1"/>
                </a:solidFill>
                <a:latin typeface="+mj-lt"/>
              </a:rPr>
              <a:t> with intention to evade payment of tax due under this Act;</a:t>
            </a:r>
          </a:p>
        </p:txBody>
      </p:sp>
      <p:sp>
        <p:nvSpPr>
          <p:cNvPr id="14" name="Rectangle 13">
            <a:extLst>
              <a:ext uri="{FF2B5EF4-FFF2-40B4-BE49-F238E27FC236}">
                <a16:creationId xmlns:a16="http://schemas.microsoft.com/office/drawing/2014/main" id="{3CA7A0E3-75DC-BBA1-B4E4-EE16183A4566}"/>
              </a:ext>
            </a:extLst>
          </p:cNvPr>
          <p:cNvSpPr/>
          <p:nvPr/>
        </p:nvSpPr>
        <p:spPr>
          <a:xfrm>
            <a:off x="5894069" y="4670634"/>
            <a:ext cx="4056852" cy="553998"/>
          </a:xfrm>
          <a:prstGeom prst="rect">
            <a:avLst/>
          </a:prstGeom>
          <a:noFill/>
          <a:ln/>
        </p:spPr>
        <p:style>
          <a:lnRef idx="2">
            <a:schemeClr val="accent2"/>
          </a:lnRef>
          <a:fillRef idx="1">
            <a:schemeClr val="lt1"/>
          </a:fillRef>
          <a:effectRef idx="0">
            <a:schemeClr val="accent2"/>
          </a:effectRef>
          <a:fontRef idx="minor">
            <a:schemeClr val="dk1"/>
          </a:fontRef>
        </p:style>
        <p:txBody>
          <a:bodyPr wrap="square">
            <a:spAutoFit/>
          </a:bodyPr>
          <a:lstStyle/>
          <a:p>
            <a:pPr algn="just"/>
            <a:r>
              <a:rPr lang="en-US" sz="1500" dirty="0">
                <a:solidFill>
                  <a:schemeClr val="tx1"/>
                </a:solidFill>
                <a:latin typeface="+mj-lt"/>
              </a:rPr>
              <a:t>(g) </a:t>
            </a:r>
            <a:r>
              <a:rPr lang="en-US" sz="1500" dirty="0">
                <a:solidFill>
                  <a:srgbClr val="FF0000"/>
                </a:solidFill>
                <a:latin typeface="+mj-lt"/>
              </a:rPr>
              <a:t>obstructs or prevents</a:t>
            </a:r>
            <a:r>
              <a:rPr lang="en-US" sz="1500" dirty="0">
                <a:solidFill>
                  <a:schemeClr val="tx1"/>
                </a:solidFill>
                <a:latin typeface="+mj-lt"/>
              </a:rPr>
              <a:t> any officer </a:t>
            </a:r>
            <a:r>
              <a:rPr lang="en-US" sz="1500" dirty="0">
                <a:solidFill>
                  <a:srgbClr val="FF0000"/>
                </a:solidFill>
                <a:latin typeface="+mj-lt"/>
              </a:rPr>
              <a:t>in the discharge of his duties</a:t>
            </a:r>
            <a:r>
              <a:rPr lang="en-US" sz="1500" dirty="0">
                <a:solidFill>
                  <a:schemeClr val="tx1"/>
                </a:solidFill>
                <a:latin typeface="+mj-lt"/>
              </a:rPr>
              <a:t> under this Act;</a:t>
            </a:r>
          </a:p>
        </p:txBody>
      </p:sp>
      <p:sp>
        <p:nvSpPr>
          <p:cNvPr id="15" name="Rectangle 14">
            <a:extLst>
              <a:ext uri="{FF2B5EF4-FFF2-40B4-BE49-F238E27FC236}">
                <a16:creationId xmlns:a16="http://schemas.microsoft.com/office/drawing/2014/main" id="{3152B8EB-36C3-0748-8C52-CEDAD02A4B66}"/>
              </a:ext>
            </a:extLst>
          </p:cNvPr>
          <p:cNvSpPr/>
          <p:nvPr/>
        </p:nvSpPr>
        <p:spPr>
          <a:xfrm>
            <a:off x="5128284" y="1283785"/>
            <a:ext cx="1651895" cy="5835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900"/>
          </a:p>
        </p:txBody>
      </p:sp>
    </p:spTree>
    <p:extLst>
      <p:ext uri="{BB962C8B-B14F-4D97-AF65-F5344CB8AC3E}">
        <p14:creationId xmlns:p14="http://schemas.microsoft.com/office/powerpoint/2010/main" val="25665784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F2C0BE7-4CD1-3ADD-277F-874388D8EC26}"/>
              </a:ext>
            </a:extLst>
          </p:cNvPr>
          <p:cNvSpPr/>
          <p:nvPr/>
        </p:nvSpPr>
        <p:spPr>
          <a:xfrm rot="10800000" flipV="1">
            <a:off x="4796873" y="31374"/>
            <a:ext cx="7395127" cy="6858000"/>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400" u="sng" dirty="0">
              <a:solidFill>
                <a:schemeClr val="tx1"/>
              </a:solidFill>
              <a:latin typeface="Century Gothic" panose="020B0502020202020204" pitchFamily="34" charset="0"/>
            </a:endParaRPr>
          </a:p>
        </p:txBody>
      </p:sp>
      <p:sp>
        <p:nvSpPr>
          <p:cNvPr id="5" name="Flowchart: Connector 4">
            <a:extLst>
              <a:ext uri="{FF2B5EF4-FFF2-40B4-BE49-F238E27FC236}">
                <a16:creationId xmlns:a16="http://schemas.microsoft.com/office/drawing/2014/main" id="{212C2503-12D5-DD75-42E3-4371DDAA23DF}"/>
              </a:ext>
            </a:extLst>
          </p:cNvPr>
          <p:cNvSpPr/>
          <p:nvPr/>
        </p:nvSpPr>
        <p:spPr>
          <a:xfrm>
            <a:off x="2418905" y="0"/>
            <a:ext cx="7070651" cy="6857999"/>
          </a:xfrm>
          <a:prstGeom prst="flowChartConnector">
            <a:avLst/>
          </a:prstGeom>
          <a:blipFill dpi="0" rotWithShape="1">
            <a:blip r:embed="rId2">
              <a:alphaModFix amt="20000"/>
              <a:extLst>
                <a:ext uri="{28A0092B-C50C-407E-A947-70E740481C1C}">
                  <a14:useLocalDpi xmlns:a14="http://schemas.microsoft.com/office/drawing/2010/main" val="0"/>
                </a:ext>
              </a:extLst>
            </a:blip>
            <a:srcRect/>
            <a:stretch>
              <a:fillRect/>
            </a:stretch>
          </a:blipFill>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7" name="Rectangle 6">
            <a:extLst>
              <a:ext uri="{FF2B5EF4-FFF2-40B4-BE49-F238E27FC236}">
                <a16:creationId xmlns:a16="http://schemas.microsoft.com/office/drawing/2014/main" id="{37F3C668-87B6-1ECD-7153-2C12AFFABD1B}"/>
              </a:ext>
            </a:extLst>
          </p:cNvPr>
          <p:cNvSpPr/>
          <p:nvPr/>
        </p:nvSpPr>
        <p:spPr>
          <a:xfrm>
            <a:off x="1579463" y="1799557"/>
            <a:ext cx="4056852" cy="1708160"/>
          </a:xfrm>
          <a:prstGeom prst="rect">
            <a:avLst/>
          </a:prstGeom>
          <a:noFill/>
          <a:ln/>
        </p:spPr>
        <p:style>
          <a:lnRef idx="2">
            <a:schemeClr val="accent2"/>
          </a:lnRef>
          <a:fillRef idx="1">
            <a:schemeClr val="lt1"/>
          </a:fillRef>
          <a:effectRef idx="0">
            <a:schemeClr val="accent2"/>
          </a:effectRef>
          <a:fontRef idx="minor">
            <a:schemeClr val="dk1"/>
          </a:fontRef>
        </p:style>
        <p:txBody>
          <a:bodyPr wrap="square">
            <a:spAutoFit/>
          </a:bodyPr>
          <a:lstStyle/>
          <a:p>
            <a:r>
              <a:rPr lang="en-US" sz="1500" dirty="0">
                <a:solidFill>
                  <a:schemeClr val="tx1"/>
                </a:solidFill>
                <a:latin typeface="+mj-lt"/>
              </a:rPr>
              <a:t>(h) </a:t>
            </a:r>
            <a:r>
              <a:rPr lang="en-US" sz="1500" dirty="0">
                <a:solidFill>
                  <a:srgbClr val="FF0000"/>
                </a:solidFill>
                <a:latin typeface="+mj-lt"/>
              </a:rPr>
              <a:t>acquires possession of</a:t>
            </a:r>
            <a:r>
              <a:rPr lang="en-US" sz="1500" dirty="0">
                <a:solidFill>
                  <a:schemeClr val="tx1"/>
                </a:solidFill>
                <a:latin typeface="+mj-lt"/>
              </a:rPr>
              <a:t>, or in any way concerns himself </a:t>
            </a:r>
            <a:r>
              <a:rPr lang="en-US" sz="1500" dirty="0">
                <a:solidFill>
                  <a:srgbClr val="FF0000"/>
                </a:solidFill>
                <a:latin typeface="+mj-lt"/>
              </a:rPr>
              <a:t>in transporting, removing , depositing, keeping, concealing, supplying,</a:t>
            </a:r>
            <a:r>
              <a:rPr lang="en-US" sz="1500" dirty="0">
                <a:solidFill>
                  <a:schemeClr val="tx1"/>
                </a:solidFill>
                <a:latin typeface="+mj-lt"/>
              </a:rPr>
              <a:t> or </a:t>
            </a:r>
            <a:r>
              <a:rPr lang="en-US" sz="1500" dirty="0">
                <a:solidFill>
                  <a:srgbClr val="FF0000"/>
                </a:solidFill>
                <a:latin typeface="+mj-lt"/>
              </a:rPr>
              <a:t>purchasing </a:t>
            </a:r>
            <a:r>
              <a:rPr lang="en-US" sz="1500" dirty="0">
                <a:solidFill>
                  <a:schemeClr val="tx1"/>
                </a:solidFill>
                <a:latin typeface="+mj-lt"/>
              </a:rPr>
              <a:t>or in any other manner deals with, any goods which he knows or has reasons to believe are </a:t>
            </a:r>
            <a:r>
              <a:rPr lang="en-US" sz="1500" dirty="0">
                <a:solidFill>
                  <a:srgbClr val="FF0000"/>
                </a:solidFill>
                <a:latin typeface="+mj-lt"/>
              </a:rPr>
              <a:t>liable to confiscation </a:t>
            </a:r>
            <a:r>
              <a:rPr lang="en-US" sz="1500" dirty="0">
                <a:solidFill>
                  <a:schemeClr val="tx1"/>
                </a:solidFill>
                <a:latin typeface="+mj-lt"/>
              </a:rPr>
              <a:t>under this Act or the rules made thereunder;</a:t>
            </a:r>
          </a:p>
        </p:txBody>
      </p:sp>
      <p:sp>
        <p:nvSpPr>
          <p:cNvPr id="9" name="Rectangle 8">
            <a:extLst>
              <a:ext uri="{FF2B5EF4-FFF2-40B4-BE49-F238E27FC236}">
                <a16:creationId xmlns:a16="http://schemas.microsoft.com/office/drawing/2014/main" id="{C5A917AE-195D-2AD4-F67C-38B39BBD909D}"/>
              </a:ext>
            </a:extLst>
          </p:cNvPr>
          <p:cNvSpPr/>
          <p:nvPr/>
        </p:nvSpPr>
        <p:spPr>
          <a:xfrm>
            <a:off x="1579463" y="3658312"/>
            <a:ext cx="4056852" cy="1246495"/>
          </a:xfrm>
          <a:prstGeom prst="rect">
            <a:avLst/>
          </a:prstGeom>
          <a:noFill/>
          <a:ln/>
        </p:spPr>
        <p:style>
          <a:lnRef idx="2">
            <a:schemeClr val="accent2"/>
          </a:lnRef>
          <a:fillRef idx="1">
            <a:schemeClr val="lt1"/>
          </a:fillRef>
          <a:effectRef idx="0">
            <a:schemeClr val="accent2"/>
          </a:effectRef>
          <a:fontRef idx="minor">
            <a:schemeClr val="dk1"/>
          </a:fontRef>
        </p:style>
        <p:txBody>
          <a:bodyPr wrap="square">
            <a:spAutoFit/>
          </a:bodyPr>
          <a:lstStyle/>
          <a:p>
            <a:pPr algn="just"/>
            <a:r>
              <a:rPr lang="en-US" sz="1500" dirty="0">
                <a:solidFill>
                  <a:schemeClr val="tx1"/>
                </a:solidFill>
                <a:latin typeface="+mj-lt"/>
              </a:rPr>
              <a:t>(</a:t>
            </a:r>
            <a:r>
              <a:rPr lang="en-US" sz="1500" dirty="0" err="1">
                <a:solidFill>
                  <a:schemeClr val="tx1"/>
                </a:solidFill>
                <a:latin typeface="+mj-lt"/>
              </a:rPr>
              <a:t>i</a:t>
            </a:r>
            <a:r>
              <a:rPr lang="en-US" sz="1500" dirty="0">
                <a:solidFill>
                  <a:schemeClr val="tx1"/>
                </a:solidFill>
                <a:latin typeface="+mj-lt"/>
              </a:rPr>
              <a:t>) </a:t>
            </a:r>
            <a:r>
              <a:rPr lang="en-US" sz="1500" dirty="0">
                <a:solidFill>
                  <a:srgbClr val="FF0000"/>
                </a:solidFill>
                <a:latin typeface="+mj-lt"/>
              </a:rPr>
              <a:t>receives </a:t>
            </a:r>
            <a:r>
              <a:rPr lang="en-US" sz="1500" dirty="0">
                <a:solidFill>
                  <a:schemeClr val="tx1"/>
                </a:solidFill>
                <a:latin typeface="+mj-lt"/>
              </a:rPr>
              <a:t>or is in any way </a:t>
            </a:r>
            <a:r>
              <a:rPr lang="en-US" sz="1500" dirty="0">
                <a:solidFill>
                  <a:srgbClr val="FF0000"/>
                </a:solidFill>
                <a:latin typeface="+mj-lt"/>
              </a:rPr>
              <a:t>concerned with the supply of</a:t>
            </a:r>
            <a:r>
              <a:rPr lang="en-US" sz="1500" dirty="0">
                <a:solidFill>
                  <a:schemeClr val="tx1"/>
                </a:solidFill>
                <a:latin typeface="+mj-lt"/>
              </a:rPr>
              <a:t>, or in any other manner </a:t>
            </a:r>
            <a:r>
              <a:rPr lang="en-US" sz="1500" dirty="0">
                <a:solidFill>
                  <a:srgbClr val="FF0000"/>
                </a:solidFill>
                <a:latin typeface="+mj-lt"/>
              </a:rPr>
              <a:t>deals with any supply of services </a:t>
            </a:r>
            <a:r>
              <a:rPr lang="en-US" sz="1500" dirty="0">
                <a:solidFill>
                  <a:schemeClr val="tx1"/>
                </a:solidFill>
                <a:latin typeface="+mj-lt"/>
              </a:rPr>
              <a:t>which he knows or </a:t>
            </a:r>
            <a:r>
              <a:rPr lang="en-US" sz="1500" dirty="0">
                <a:solidFill>
                  <a:srgbClr val="FF0000"/>
                </a:solidFill>
                <a:latin typeface="+mj-lt"/>
              </a:rPr>
              <a:t>has reasons to believe are in contravention of any provisions</a:t>
            </a:r>
            <a:r>
              <a:rPr lang="en-US" sz="1500" dirty="0">
                <a:solidFill>
                  <a:schemeClr val="tx1"/>
                </a:solidFill>
                <a:latin typeface="+mj-lt"/>
              </a:rPr>
              <a:t> of this Act or the rules made thereunder;</a:t>
            </a:r>
            <a:endParaRPr lang="en-IN" sz="1500" dirty="0">
              <a:solidFill>
                <a:srgbClr val="FF0000"/>
              </a:solidFill>
              <a:latin typeface="+mj-lt"/>
            </a:endParaRPr>
          </a:p>
        </p:txBody>
      </p:sp>
      <p:sp>
        <p:nvSpPr>
          <p:cNvPr id="10" name="Rectangle 9">
            <a:extLst>
              <a:ext uri="{FF2B5EF4-FFF2-40B4-BE49-F238E27FC236}">
                <a16:creationId xmlns:a16="http://schemas.microsoft.com/office/drawing/2014/main" id="{A221CB7E-208A-CDC0-9C3B-3613908A1C9B}"/>
              </a:ext>
            </a:extLst>
          </p:cNvPr>
          <p:cNvSpPr/>
          <p:nvPr/>
        </p:nvSpPr>
        <p:spPr>
          <a:xfrm>
            <a:off x="5718205" y="1792863"/>
            <a:ext cx="4056852" cy="553998"/>
          </a:xfrm>
          <a:prstGeom prst="rect">
            <a:avLst/>
          </a:prstGeom>
          <a:noFill/>
          <a:ln/>
        </p:spPr>
        <p:style>
          <a:lnRef idx="2">
            <a:schemeClr val="accent2"/>
          </a:lnRef>
          <a:fillRef idx="1">
            <a:schemeClr val="lt1"/>
          </a:fillRef>
          <a:effectRef idx="0">
            <a:schemeClr val="accent2"/>
          </a:effectRef>
          <a:fontRef idx="minor">
            <a:schemeClr val="dk1"/>
          </a:fontRef>
        </p:style>
        <p:txBody>
          <a:bodyPr wrap="square">
            <a:spAutoFit/>
          </a:bodyPr>
          <a:lstStyle/>
          <a:p>
            <a:pPr algn="just"/>
            <a:r>
              <a:rPr lang="en-US" sz="1500" dirty="0">
                <a:solidFill>
                  <a:schemeClr val="tx1"/>
                </a:solidFill>
                <a:latin typeface="+mj-lt"/>
              </a:rPr>
              <a:t>(j) </a:t>
            </a:r>
            <a:r>
              <a:rPr lang="en-US" sz="1500" dirty="0">
                <a:solidFill>
                  <a:srgbClr val="FF0000"/>
                </a:solidFill>
                <a:latin typeface="+mj-lt"/>
              </a:rPr>
              <a:t>tampers </a:t>
            </a:r>
            <a:r>
              <a:rPr lang="en-US" sz="1500" dirty="0">
                <a:solidFill>
                  <a:schemeClr val="tx1"/>
                </a:solidFill>
                <a:latin typeface="+mj-lt"/>
              </a:rPr>
              <a:t>with or </a:t>
            </a:r>
            <a:r>
              <a:rPr lang="en-US" sz="1500" dirty="0">
                <a:solidFill>
                  <a:srgbClr val="FF0000"/>
                </a:solidFill>
                <a:latin typeface="+mj-lt"/>
              </a:rPr>
              <a:t>destroys any material evidence</a:t>
            </a:r>
            <a:r>
              <a:rPr lang="en-US" sz="1500" dirty="0">
                <a:solidFill>
                  <a:schemeClr val="tx1"/>
                </a:solidFill>
                <a:latin typeface="+mj-lt"/>
              </a:rPr>
              <a:t> or documents;</a:t>
            </a:r>
            <a:endParaRPr lang="en-IN" sz="1500" dirty="0">
              <a:solidFill>
                <a:schemeClr val="tx1"/>
              </a:solidFill>
              <a:latin typeface="+mj-lt"/>
            </a:endParaRPr>
          </a:p>
        </p:txBody>
      </p:sp>
      <p:sp>
        <p:nvSpPr>
          <p:cNvPr id="11" name="Rectangle 10">
            <a:extLst>
              <a:ext uri="{FF2B5EF4-FFF2-40B4-BE49-F238E27FC236}">
                <a16:creationId xmlns:a16="http://schemas.microsoft.com/office/drawing/2014/main" id="{37002258-CD76-35F3-5D97-1CDDB4A13E35}"/>
              </a:ext>
            </a:extLst>
          </p:cNvPr>
          <p:cNvSpPr/>
          <p:nvPr/>
        </p:nvSpPr>
        <p:spPr>
          <a:xfrm>
            <a:off x="5718205" y="2494129"/>
            <a:ext cx="4056852" cy="1477328"/>
          </a:xfrm>
          <a:prstGeom prst="rect">
            <a:avLst/>
          </a:prstGeom>
          <a:noFill/>
          <a:ln/>
        </p:spPr>
        <p:style>
          <a:lnRef idx="2">
            <a:schemeClr val="accent2"/>
          </a:lnRef>
          <a:fillRef idx="1">
            <a:schemeClr val="lt1"/>
          </a:fillRef>
          <a:effectRef idx="0">
            <a:schemeClr val="accent2"/>
          </a:effectRef>
          <a:fontRef idx="minor">
            <a:schemeClr val="dk1"/>
          </a:fontRef>
        </p:style>
        <p:txBody>
          <a:bodyPr wrap="square">
            <a:spAutoFit/>
          </a:bodyPr>
          <a:lstStyle/>
          <a:p>
            <a:pPr algn="just"/>
            <a:r>
              <a:rPr lang="en-US" sz="1500" dirty="0">
                <a:solidFill>
                  <a:schemeClr val="tx1"/>
                </a:solidFill>
                <a:latin typeface="+mj-lt"/>
              </a:rPr>
              <a:t>(k) </a:t>
            </a:r>
            <a:r>
              <a:rPr lang="en-US" sz="1500" dirty="0">
                <a:solidFill>
                  <a:srgbClr val="FF0000"/>
                </a:solidFill>
                <a:latin typeface="+mj-lt"/>
              </a:rPr>
              <a:t>fails to supply</a:t>
            </a:r>
            <a:r>
              <a:rPr lang="en-US" sz="1500" dirty="0">
                <a:solidFill>
                  <a:schemeClr val="tx1"/>
                </a:solidFill>
                <a:latin typeface="+mj-lt"/>
              </a:rPr>
              <a:t> </a:t>
            </a:r>
            <a:r>
              <a:rPr lang="en-US" sz="1500" dirty="0">
                <a:solidFill>
                  <a:srgbClr val="FF0000"/>
                </a:solidFill>
                <a:latin typeface="+mj-lt"/>
              </a:rPr>
              <a:t>any information </a:t>
            </a:r>
            <a:r>
              <a:rPr lang="en-US" sz="1500" dirty="0">
                <a:solidFill>
                  <a:schemeClr val="tx1"/>
                </a:solidFill>
                <a:latin typeface="+mj-lt"/>
              </a:rPr>
              <a:t>which he is required to supply under this Act or the rules made thereunder or (unless with a reasonable belief, the burden of proving which shall be upon him, that the information supplied by him is true) </a:t>
            </a:r>
            <a:r>
              <a:rPr lang="en-US" sz="1500" dirty="0">
                <a:solidFill>
                  <a:srgbClr val="FF0000"/>
                </a:solidFill>
                <a:latin typeface="+mj-lt"/>
              </a:rPr>
              <a:t>supplies false information</a:t>
            </a:r>
            <a:r>
              <a:rPr lang="en-US" sz="1500" dirty="0">
                <a:solidFill>
                  <a:schemeClr val="tx1"/>
                </a:solidFill>
                <a:latin typeface="+mj-lt"/>
              </a:rPr>
              <a:t>; or</a:t>
            </a:r>
          </a:p>
        </p:txBody>
      </p:sp>
      <p:sp>
        <p:nvSpPr>
          <p:cNvPr id="12" name="Rectangle 11">
            <a:extLst>
              <a:ext uri="{FF2B5EF4-FFF2-40B4-BE49-F238E27FC236}">
                <a16:creationId xmlns:a16="http://schemas.microsoft.com/office/drawing/2014/main" id="{789B5112-4E8C-BC3B-B6B4-14AF14848E3C}"/>
              </a:ext>
            </a:extLst>
          </p:cNvPr>
          <p:cNvSpPr/>
          <p:nvPr/>
        </p:nvSpPr>
        <p:spPr>
          <a:xfrm>
            <a:off x="5718205" y="4118725"/>
            <a:ext cx="4056852" cy="784830"/>
          </a:xfrm>
          <a:prstGeom prst="rect">
            <a:avLst/>
          </a:prstGeom>
          <a:noFill/>
          <a:ln/>
        </p:spPr>
        <p:style>
          <a:lnRef idx="2">
            <a:schemeClr val="accent2"/>
          </a:lnRef>
          <a:fillRef idx="1">
            <a:schemeClr val="lt1"/>
          </a:fillRef>
          <a:effectRef idx="0">
            <a:schemeClr val="accent2"/>
          </a:effectRef>
          <a:fontRef idx="minor">
            <a:schemeClr val="dk1"/>
          </a:fontRef>
        </p:style>
        <p:txBody>
          <a:bodyPr wrap="square">
            <a:spAutoFit/>
          </a:bodyPr>
          <a:lstStyle/>
          <a:p>
            <a:pPr algn="just"/>
            <a:r>
              <a:rPr lang="en-US" sz="1500" dirty="0">
                <a:solidFill>
                  <a:schemeClr val="tx1"/>
                </a:solidFill>
                <a:latin typeface="+mj-lt"/>
              </a:rPr>
              <a:t>(l) </a:t>
            </a:r>
            <a:r>
              <a:rPr lang="en-US" sz="1500" dirty="0">
                <a:solidFill>
                  <a:srgbClr val="FF0000"/>
                </a:solidFill>
                <a:latin typeface="+mj-lt"/>
              </a:rPr>
              <a:t>attempts to commit</a:t>
            </a:r>
            <a:r>
              <a:rPr lang="en-US" sz="1500" dirty="0">
                <a:solidFill>
                  <a:schemeClr val="tx1"/>
                </a:solidFill>
                <a:latin typeface="+mj-lt"/>
              </a:rPr>
              <a:t>, or </a:t>
            </a:r>
            <a:r>
              <a:rPr lang="en-US" sz="1500" dirty="0">
                <a:solidFill>
                  <a:srgbClr val="FF0000"/>
                </a:solidFill>
                <a:latin typeface="+mj-lt"/>
              </a:rPr>
              <a:t>abets the commission of any of the offences</a:t>
            </a:r>
            <a:r>
              <a:rPr lang="en-US" sz="1500" dirty="0">
                <a:solidFill>
                  <a:schemeClr val="tx1"/>
                </a:solidFill>
                <a:latin typeface="+mj-lt"/>
              </a:rPr>
              <a:t> mentioned in </a:t>
            </a:r>
            <a:r>
              <a:rPr lang="en-US" sz="1500" dirty="0">
                <a:solidFill>
                  <a:srgbClr val="FF0000"/>
                </a:solidFill>
                <a:latin typeface="+mj-lt"/>
              </a:rPr>
              <a:t>clauses (a) to (k)</a:t>
            </a:r>
            <a:r>
              <a:rPr lang="en-US" sz="1500" dirty="0">
                <a:solidFill>
                  <a:schemeClr val="tx1"/>
                </a:solidFill>
                <a:latin typeface="+mj-lt"/>
              </a:rPr>
              <a:t> of this section,</a:t>
            </a:r>
          </a:p>
        </p:txBody>
      </p:sp>
      <p:sp>
        <p:nvSpPr>
          <p:cNvPr id="15" name="Rectangle 14">
            <a:extLst>
              <a:ext uri="{FF2B5EF4-FFF2-40B4-BE49-F238E27FC236}">
                <a16:creationId xmlns:a16="http://schemas.microsoft.com/office/drawing/2014/main" id="{3152B8EB-36C3-0748-8C52-CEDAD02A4B66}"/>
              </a:ext>
            </a:extLst>
          </p:cNvPr>
          <p:cNvSpPr/>
          <p:nvPr/>
        </p:nvSpPr>
        <p:spPr>
          <a:xfrm>
            <a:off x="5128282" y="1284739"/>
            <a:ext cx="1651895" cy="5835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900"/>
          </a:p>
        </p:txBody>
      </p:sp>
      <p:sp>
        <p:nvSpPr>
          <p:cNvPr id="2" name="Title 1">
            <a:extLst>
              <a:ext uri="{FF2B5EF4-FFF2-40B4-BE49-F238E27FC236}">
                <a16:creationId xmlns:a16="http://schemas.microsoft.com/office/drawing/2014/main" id="{4C59C73C-EDE9-BCC4-C8E9-A167ACB0A5B9}"/>
              </a:ext>
            </a:extLst>
          </p:cNvPr>
          <p:cNvSpPr txBox="1">
            <a:spLocks/>
          </p:cNvSpPr>
          <p:nvPr/>
        </p:nvSpPr>
        <p:spPr>
          <a:xfrm>
            <a:off x="2128320" y="-57506"/>
            <a:ext cx="8870984" cy="147430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400" b="1" dirty="0">
                <a:solidFill>
                  <a:schemeClr val="tx2"/>
                </a:solidFill>
                <a:latin typeface="Century Gothic" panose="020B0502020202020204" pitchFamily="34" charset="0"/>
                <a:ea typeface="Lato Heavy" charset="0"/>
                <a:cs typeface="Poppins" pitchFamily="2" charset="77"/>
              </a:rPr>
              <a:t>SECTION 132:</a:t>
            </a:r>
          </a:p>
          <a:p>
            <a:r>
              <a:rPr lang="en-US" sz="3400" b="1" dirty="0">
                <a:solidFill>
                  <a:schemeClr val="tx2"/>
                </a:solidFill>
                <a:latin typeface="Century Gothic" panose="020B0502020202020204" pitchFamily="34" charset="0"/>
                <a:ea typeface="Lato Heavy" charset="0"/>
                <a:cs typeface="Poppins" pitchFamily="2" charset="77"/>
              </a:rPr>
              <a:t>Punishment for certain offences</a:t>
            </a:r>
            <a:endParaRPr lang="en-IN" sz="3400" dirty="0"/>
          </a:p>
        </p:txBody>
      </p:sp>
    </p:spTree>
    <p:extLst>
      <p:ext uri="{BB962C8B-B14F-4D97-AF65-F5344CB8AC3E}">
        <p14:creationId xmlns:p14="http://schemas.microsoft.com/office/powerpoint/2010/main" val="26142690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F8901C1A-4DE9-A5D1-1020-CD89F0AB3169}"/>
              </a:ext>
            </a:extLst>
          </p:cNvPr>
          <p:cNvSpPr/>
          <p:nvPr/>
        </p:nvSpPr>
        <p:spPr>
          <a:xfrm rot="10800000" flipV="1">
            <a:off x="4796873" y="0"/>
            <a:ext cx="7395127" cy="6858000"/>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400" u="sng" dirty="0">
              <a:solidFill>
                <a:schemeClr val="tx1"/>
              </a:solidFill>
              <a:latin typeface="Century Gothic" panose="020B0502020202020204" pitchFamily="34" charset="0"/>
            </a:endParaRPr>
          </a:p>
        </p:txBody>
      </p:sp>
      <p:sp>
        <p:nvSpPr>
          <p:cNvPr id="6" name="Flowchart: Connector 5">
            <a:extLst>
              <a:ext uri="{FF2B5EF4-FFF2-40B4-BE49-F238E27FC236}">
                <a16:creationId xmlns:a16="http://schemas.microsoft.com/office/drawing/2014/main" id="{5C2B604D-1256-F2F2-1AC4-88C8C6B15DA5}"/>
              </a:ext>
            </a:extLst>
          </p:cNvPr>
          <p:cNvSpPr/>
          <p:nvPr/>
        </p:nvSpPr>
        <p:spPr>
          <a:xfrm>
            <a:off x="2418907" y="1"/>
            <a:ext cx="7070651" cy="6857999"/>
          </a:xfrm>
          <a:prstGeom prst="flowChartConnector">
            <a:avLst/>
          </a:prstGeom>
          <a:blipFill dpi="0" rotWithShape="1">
            <a:blip r:embed="rId2">
              <a:alphaModFix amt="20000"/>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graphicFrame>
        <p:nvGraphicFramePr>
          <p:cNvPr id="5" name="object 3">
            <a:extLst>
              <a:ext uri="{FF2B5EF4-FFF2-40B4-BE49-F238E27FC236}">
                <a16:creationId xmlns:a16="http://schemas.microsoft.com/office/drawing/2014/main" id="{D41FF990-383F-A011-73A7-639C47ABEBB4}"/>
              </a:ext>
            </a:extLst>
          </p:cNvPr>
          <p:cNvGraphicFramePr>
            <a:graphicFrameLocks noGrp="1"/>
          </p:cNvGraphicFramePr>
          <p:nvPr>
            <p:extLst>
              <p:ext uri="{D42A27DB-BD31-4B8C-83A1-F6EECF244321}">
                <p14:modId xmlns:p14="http://schemas.microsoft.com/office/powerpoint/2010/main" val="3461674268"/>
              </p:ext>
            </p:extLst>
          </p:nvPr>
        </p:nvGraphicFramePr>
        <p:xfrm>
          <a:off x="1850254" y="1724131"/>
          <a:ext cx="9427115" cy="4826539"/>
        </p:xfrm>
        <a:graphic>
          <a:graphicData uri="http://schemas.openxmlformats.org/drawingml/2006/table">
            <a:tbl>
              <a:tblPr firstRow="1" bandRow="1">
                <a:tableStyleId>{2D5ABB26-0587-4C30-8999-92F81FD0307C}</a:tableStyleId>
              </a:tblPr>
              <a:tblGrid>
                <a:gridCol w="689355">
                  <a:extLst>
                    <a:ext uri="{9D8B030D-6E8A-4147-A177-3AD203B41FA5}">
                      <a16:colId xmlns:a16="http://schemas.microsoft.com/office/drawing/2014/main" val="20000"/>
                    </a:ext>
                  </a:extLst>
                </a:gridCol>
                <a:gridCol w="4907880">
                  <a:extLst>
                    <a:ext uri="{9D8B030D-6E8A-4147-A177-3AD203B41FA5}">
                      <a16:colId xmlns:a16="http://schemas.microsoft.com/office/drawing/2014/main" val="20001"/>
                    </a:ext>
                  </a:extLst>
                </a:gridCol>
                <a:gridCol w="1905914">
                  <a:extLst>
                    <a:ext uri="{9D8B030D-6E8A-4147-A177-3AD203B41FA5}">
                      <a16:colId xmlns:a16="http://schemas.microsoft.com/office/drawing/2014/main" val="20002"/>
                    </a:ext>
                  </a:extLst>
                </a:gridCol>
                <a:gridCol w="1923966">
                  <a:extLst>
                    <a:ext uri="{9D8B030D-6E8A-4147-A177-3AD203B41FA5}">
                      <a16:colId xmlns:a16="http://schemas.microsoft.com/office/drawing/2014/main" val="246471614"/>
                    </a:ext>
                  </a:extLst>
                </a:gridCol>
              </a:tblGrid>
              <a:tr h="399699">
                <a:tc>
                  <a:txBody>
                    <a:bodyPr/>
                    <a:lstStyle/>
                    <a:p>
                      <a:pPr marL="2540" algn="ctr">
                        <a:lnSpc>
                          <a:spcPct val="100000"/>
                        </a:lnSpc>
                        <a:spcBef>
                          <a:spcPts val="465"/>
                        </a:spcBef>
                      </a:pPr>
                      <a:r>
                        <a:rPr lang="en-IN" sz="2000" b="1" spc="-65" dirty="0">
                          <a:solidFill>
                            <a:schemeClr val="tx1"/>
                          </a:solidFill>
                          <a:latin typeface="+mj-lt"/>
                          <a:cs typeface="Tahoma"/>
                        </a:rPr>
                        <a:t>Case</a:t>
                      </a:r>
                      <a:endParaRPr sz="2000" dirty="0">
                        <a:solidFill>
                          <a:schemeClr val="tx1"/>
                        </a:solidFill>
                        <a:latin typeface="+mj-lt"/>
                        <a:cs typeface="Tahoma"/>
                      </a:endParaRPr>
                    </a:p>
                  </a:txBody>
                  <a:tcPr marL="0" marR="0" marT="59055" marB="0">
                    <a:lnL w="19050">
                      <a:solidFill>
                        <a:srgbClr val="CFD8DB"/>
                      </a:solidFill>
                      <a:prstDash val="solid"/>
                    </a:lnL>
                    <a:lnR w="19050">
                      <a:solidFill>
                        <a:srgbClr val="CFD8DB"/>
                      </a:solidFill>
                      <a:prstDash val="solid"/>
                    </a:lnR>
                    <a:lnT w="19050">
                      <a:solidFill>
                        <a:srgbClr val="CFD8DB"/>
                      </a:solidFill>
                      <a:prstDash val="solid"/>
                    </a:lnT>
                    <a:lnB w="19050">
                      <a:solidFill>
                        <a:srgbClr val="CFD8DB"/>
                      </a:solidFill>
                      <a:prstDash val="solid"/>
                    </a:lnB>
                  </a:tcPr>
                </a:tc>
                <a:tc>
                  <a:txBody>
                    <a:bodyPr/>
                    <a:lstStyle/>
                    <a:p>
                      <a:pPr algn="ctr">
                        <a:lnSpc>
                          <a:spcPct val="100000"/>
                        </a:lnSpc>
                        <a:spcBef>
                          <a:spcPts val="465"/>
                        </a:spcBef>
                      </a:pPr>
                      <a:r>
                        <a:rPr lang="en-IN" sz="2000" b="1" spc="-10" dirty="0">
                          <a:solidFill>
                            <a:schemeClr val="tx1"/>
                          </a:solidFill>
                          <a:latin typeface="+mj-lt"/>
                          <a:cs typeface="Tahoma"/>
                        </a:rPr>
                        <a:t>Offence involving</a:t>
                      </a:r>
                      <a:endParaRPr sz="2000" dirty="0">
                        <a:solidFill>
                          <a:schemeClr val="tx1"/>
                        </a:solidFill>
                        <a:latin typeface="+mj-lt"/>
                        <a:cs typeface="Tahoma"/>
                      </a:endParaRPr>
                    </a:p>
                  </a:txBody>
                  <a:tcPr marL="0" marR="0" marT="59055" marB="0">
                    <a:lnL w="19050">
                      <a:solidFill>
                        <a:srgbClr val="CFD8DB"/>
                      </a:solidFill>
                      <a:prstDash val="solid"/>
                    </a:lnL>
                    <a:lnR w="19050">
                      <a:solidFill>
                        <a:srgbClr val="CFD8DB"/>
                      </a:solidFill>
                      <a:prstDash val="solid"/>
                    </a:lnR>
                    <a:lnT w="19050">
                      <a:solidFill>
                        <a:srgbClr val="CFD8DB"/>
                      </a:solidFill>
                      <a:prstDash val="solid"/>
                    </a:lnT>
                    <a:lnB w="19050">
                      <a:solidFill>
                        <a:srgbClr val="CFD8DB"/>
                      </a:solidFill>
                      <a:prstDash val="solid"/>
                    </a:lnB>
                  </a:tcPr>
                </a:tc>
                <a:tc>
                  <a:txBody>
                    <a:bodyPr/>
                    <a:lstStyle/>
                    <a:p>
                      <a:pPr marL="213360">
                        <a:lnSpc>
                          <a:spcPct val="100000"/>
                        </a:lnSpc>
                        <a:spcBef>
                          <a:spcPts val="465"/>
                        </a:spcBef>
                      </a:pPr>
                      <a:r>
                        <a:rPr lang="en-IN" sz="2000" b="1" spc="-10" dirty="0">
                          <a:solidFill>
                            <a:schemeClr val="tx1"/>
                          </a:solidFill>
                          <a:latin typeface="+mj-lt"/>
                          <a:cs typeface="Tahoma"/>
                        </a:rPr>
                        <a:t>Imprisonment</a:t>
                      </a:r>
                      <a:endParaRPr sz="2000" dirty="0">
                        <a:solidFill>
                          <a:schemeClr val="tx1"/>
                        </a:solidFill>
                        <a:latin typeface="+mj-lt"/>
                        <a:cs typeface="Tahoma"/>
                      </a:endParaRPr>
                    </a:p>
                  </a:txBody>
                  <a:tcPr marL="0" marR="0" marT="59055" marB="0">
                    <a:lnL w="19050">
                      <a:solidFill>
                        <a:srgbClr val="CFD8DB"/>
                      </a:solidFill>
                      <a:prstDash val="solid"/>
                    </a:lnL>
                    <a:lnR w="19050">
                      <a:solidFill>
                        <a:srgbClr val="CFD8DB"/>
                      </a:solidFill>
                      <a:prstDash val="solid"/>
                    </a:lnR>
                    <a:lnT w="19050">
                      <a:solidFill>
                        <a:srgbClr val="CFD8DB"/>
                      </a:solidFill>
                      <a:prstDash val="solid"/>
                    </a:lnT>
                    <a:lnB w="19050">
                      <a:solidFill>
                        <a:srgbClr val="CFD8DB"/>
                      </a:solidFill>
                      <a:prstDash val="solid"/>
                    </a:lnB>
                  </a:tcPr>
                </a:tc>
                <a:tc>
                  <a:txBody>
                    <a:bodyPr/>
                    <a:lstStyle/>
                    <a:p>
                      <a:pPr marL="320040" algn="just">
                        <a:lnSpc>
                          <a:spcPct val="100000"/>
                        </a:lnSpc>
                        <a:spcBef>
                          <a:spcPts val="465"/>
                        </a:spcBef>
                      </a:pPr>
                      <a:r>
                        <a:rPr lang="en-IN" sz="2000" b="1" dirty="0">
                          <a:solidFill>
                            <a:schemeClr val="tx1"/>
                          </a:solidFill>
                          <a:latin typeface="+mj-lt"/>
                          <a:cs typeface="Tahoma"/>
                        </a:rPr>
                        <a:t>    Fine</a:t>
                      </a:r>
                      <a:endParaRPr sz="2000" b="1" dirty="0">
                        <a:solidFill>
                          <a:schemeClr val="tx1"/>
                        </a:solidFill>
                        <a:latin typeface="+mj-lt"/>
                        <a:cs typeface="Tahoma"/>
                      </a:endParaRPr>
                    </a:p>
                  </a:txBody>
                  <a:tcPr marL="0" marR="0" marT="59055" marB="0">
                    <a:lnL w="19050" cap="flat" cmpd="sng" algn="ctr">
                      <a:solidFill>
                        <a:srgbClr val="CFD8DB"/>
                      </a:solidFill>
                      <a:prstDash val="solid"/>
                      <a:round/>
                      <a:headEnd type="none" w="med" len="med"/>
                      <a:tailEnd type="none" w="med" len="med"/>
                    </a:lnL>
                    <a:lnR w="19050">
                      <a:solidFill>
                        <a:srgbClr val="CFD8DB"/>
                      </a:solidFill>
                      <a:prstDash val="solid"/>
                    </a:lnR>
                    <a:lnT w="19050">
                      <a:solidFill>
                        <a:srgbClr val="CFD8DB"/>
                      </a:solidFill>
                      <a:prstDash val="solid"/>
                    </a:lnT>
                    <a:lnB w="19050" cap="flat" cmpd="sng" algn="ctr">
                      <a:solidFill>
                        <a:srgbClr val="CFD8DB"/>
                      </a:solidFill>
                      <a:prstDash val="solid"/>
                      <a:round/>
                      <a:headEnd type="none" w="med" len="med"/>
                      <a:tailEnd type="none" w="med" len="med"/>
                    </a:lnB>
                  </a:tcPr>
                </a:tc>
                <a:extLst>
                  <a:ext uri="{0D108BD9-81ED-4DB2-BD59-A6C34878D82A}">
                    <a16:rowId xmlns:a16="http://schemas.microsoft.com/office/drawing/2014/main" val="10000"/>
                  </a:ext>
                </a:extLst>
              </a:tr>
              <a:tr h="634463">
                <a:tc>
                  <a:txBody>
                    <a:bodyPr/>
                    <a:lstStyle/>
                    <a:p>
                      <a:pPr marL="1905" algn="ctr">
                        <a:lnSpc>
                          <a:spcPct val="100000"/>
                        </a:lnSpc>
                        <a:spcBef>
                          <a:spcPts val="840"/>
                        </a:spcBef>
                      </a:pPr>
                      <a:r>
                        <a:rPr lang="en-IN" sz="1800" b="1" dirty="0">
                          <a:solidFill>
                            <a:schemeClr val="tx1"/>
                          </a:solidFill>
                          <a:latin typeface="+mj-lt"/>
                          <a:cs typeface="Tahoma"/>
                        </a:rPr>
                        <a:t>1</a:t>
                      </a:r>
                      <a:endParaRPr sz="1800" dirty="0">
                        <a:solidFill>
                          <a:schemeClr val="tx1"/>
                        </a:solidFill>
                        <a:latin typeface="+mj-lt"/>
                        <a:cs typeface="Tahoma"/>
                      </a:endParaRPr>
                    </a:p>
                  </a:txBody>
                  <a:tcPr marL="0" marR="0" marT="106680" marB="0">
                    <a:lnL w="19050">
                      <a:solidFill>
                        <a:srgbClr val="CFD8DB"/>
                      </a:solidFill>
                      <a:prstDash val="solid"/>
                    </a:lnL>
                    <a:lnR w="19050">
                      <a:solidFill>
                        <a:srgbClr val="CFD8DB"/>
                      </a:solidFill>
                      <a:prstDash val="solid"/>
                    </a:lnR>
                    <a:lnT w="19050">
                      <a:solidFill>
                        <a:srgbClr val="CFD8DB"/>
                      </a:solidFill>
                      <a:prstDash val="solid"/>
                    </a:lnT>
                    <a:lnB w="19050">
                      <a:solidFill>
                        <a:srgbClr val="CFD8DB"/>
                      </a:solidFill>
                      <a:prstDash val="solid"/>
                    </a:lnB>
                  </a:tcPr>
                </a:tc>
                <a:tc>
                  <a:txBody>
                    <a:bodyPr/>
                    <a:lstStyle/>
                    <a:p>
                      <a:pPr marL="100330" marR="0" lvl="0" indent="0" algn="l" defTabSz="914400" rtl="0" eaLnBrk="1" fontAlgn="auto" latinLnBrk="0" hangingPunct="1">
                        <a:lnSpc>
                          <a:spcPct val="100000"/>
                        </a:lnSpc>
                        <a:spcBef>
                          <a:spcPts val="840"/>
                        </a:spcBef>
                        <a:spcAft>
                          <a:spcPts val="0"/>
                        </a:spcAft>
                        <a:buClrTx/>
                        <a:buSzTx/>
                        <a:buFontTx/>
                        <a:buNone/>
                        <a:tabLst/>
                        <a:defRPr/>
                      </a:pPr>
                      <a:r>
                        <a:rPr lang="en-US" sz="1500" b="0" i="1" kern="1200" spc="-35" dirty="0">
                          <a:solidFill>
                            <a:srgbClr val="FF0000"/>
                          </a:solidFill>
                          <a:latin typeface="+mj-lt"/>
                          <a:ea typeface="+mn-ea"/>
                          <a:cs typeface="+mn-cs"/>
                        </a:rPr>
                        <a:t>Tax</a:t>
                      </a:r>
                      <a:r>
                        <a:rPr lang="en-US" sz="1500" b="0" i="1" kern="1200" spc="-15" dirty="0">
                          <a:solidFill>
                            <a:srgbClr val="FF0000"/>
                          </a:solidFill>
                          <a:latin typeface="+mj-lt"/>
                          <a:ea typeface="+mn-ea"/>
                          <a:cs typeface="+mn-cs"/>
                        </a:rPr>
                        <a:t> </a:t>
                      </a:r>
                      <a:r>
                        <a:rPr lang="en-US" sz="1500" b="0" i="1" kern="1200" spc="15" dirty="0">
                          <a:solidFill>
                            <a:srgbClr val="FF0000"/>
                          </a:solidFill>
                          <a:latin typeface="+mj-lt"/>
                          <a:ea typeface="+mn-ea"/>
                          <a:cs typeface="+mn-cs"/>
                        </a:rPr>
                        <a:t>evaded</a:t>
                      </a:r>
                      <a:r>
                        <a:rPr lang="en-US" sz="1500" b="0" i="1" kern="1200" dirty="0">
                          <a:solidFill>
                            <a:srgbClr val="FF0000"/>
                          </a:solidFill>
                          <a:latin typeface="+mj-lt"/>
                          <a:ea typeface="+mn-ea"/>
                          <a:cs typeface="+mn-cs"/>
                        </a:rPr>
                        <a:t>  or ITC wrongly availed / </a:t>
                      </a:r>
                      <a:r>
                        <a:rPr lang="en-US" sz="1500" b="0" i="1" kern="1200" dirty="0" err="1">
                          <a:solidFill>
                            <a:srgbClr val="FF0000"/>
                          </a:solidFill>
                          <a:latin typeface="+mj-lt"/>
                          <a:ea typeface="+mn-ea"/>
                          <a:cs typeface="+mn-cs"/>
                        </a:rPr>
                        <a:t>utilised</a:t>
                      </a:r>
                      <a:r>
                        <a:rPr lang="en-US" sz="1500" b="0" i="1" kern="1200" dirty="0">
                          <a:solidFill>
                            <a:srgbClr val="FF0000"/>
                          </a:solidFill>
                          <a:latin typeface="+mj-lt"/>
                          <a:ea typeface="+mn-ea"/>
                          <a:cs typeface="+mn-cs"/>
                        </a:rPr>
                        <a:t> or refund wrongly taken &gt; </a:t>
                      </a:r>
                      <a:r>
                        <a:rPr lang="en-US" sz="1500" b="0" i="1" kern="1200" spc="15" dirty="0">
                          <a:solidFill>
                            <a:srgbClr val="FF0000"/>
                          </a:solidFill>
                          <a:latin typeface="+mj-lt"/>
                          <a:ea typeface="+mn-ea"/>
                          <a:cs typeface="+mn-cs"/>
                        </a:rPr>
                        <a:t>Rs.5</a:t>
                      </a:r>
                      <a:r>
                        <a:rPr lang="en-US" sz="1500" b="0" i="1" kern="1200" dirty="0">
                          <a:solidFill>
                            <a:srgbClr val="FF0000"/>
                          </a:solidFill>
                          <a:latin typeface="+mj-lt"/>
                          <a:ea typeface="+mn-ea"/>
                          <a:cs typeface="+mn-cs"/>
                        </a:rPr>
                        <a:t> </a:t>
                      </a:r>
                      <a:r>
                        <a:rPr lang="en-US" sz="1500" b="0" i="1" kern="1200" spc="10" dirty="0">
                          <a:solidFill>
                            <a:srgbClr val="FF0000"/>
                          </a:solidFill>
                          <a:latin typeface="+mj-lt"/>
                          <a:ea typeface="+mn-ea"/>
                          <a:cs typeface="+mn-cs"/>
                        </a:rPr>
                        <a:t>Cr</a:t>
                      </a:r>
                    </a:p>
                    <a:p>
                      <a:pPr marL="100330" marR="0" lvl="0" indent="0" algn="l" defTabSz="914400" rtl="0" eaLnBrk="1" fontAlgn="auto" latinLnBrk="0" hangingPunct="1">
                        <a:lnSpc>
                          <a:spcPct val="100000"/>
                        </a:lnSpc>
                        <a:spcBef>
                          <a:spcPts val="840"/>
                        </a:spcBef>
                        <a:spcAft>
                          <a:spcPts val="0"/>
                        </a:spcAft>
                        <a:buClrTx/>
                        <a:buSzTx/>
                        <a:buFontTx/>
                        <a:buNone/>
                        <a:tabLst/>
                        <a:defRPr/>
                      </a:pPr>
                      <a:endParaRPr sz="1500" dirty="0">
                        <a:solidFill>
                          <a:schemeClr val="tx1"/>
                        </a:solidFill>
                        <a:latin typeface="+mj-lt"/>
                        <a:cs typeface="Tahoma"/>
                      </a:endParaRPr>
                    </a:p>
                  </a:txBody>
                  <a:tcPr marL="0" marR="0" marT="106680" marB="0">
                    <a:lnL w="19050">
                      <a:solidFill>
                        <a:srgbClr val="CFD8DB"/>
                      </a:solidFill>
                      <a:prstDash val="solid"/>
                    </a:lnL>
                    <a:lnR w="19050">
                      <a:solidFill>
                        <a:srgbClr val="CFD8DB"/>
                      </a:solidFill>
                      <a:prstDash val="solid"/>
                    </a:lnR>
                    <a:lnT w="19050">
                      <a:solidFill>
                        <a:srgbClr val="CFD8DB"/>
                      </a:solidFill>
                      <a:prstDash val="solid"/>
                    </a:lnT>
                    <a:lnB w="19050">
                      <a:solidFill>
                        <a:srgbClr val="CFD8DB"/>
                      </a:solidFill>
                      <a:prstDash val="solid"/>
                    </a:lnB>
                  </a:tcPr>
                </a:tc>
                <a:tc>
                  <a:txBody>
                    <a:bodyPr/>
                    <a:lstStyle/>
                    <a:p>
                      <a:pPr marL="102235" algn="ctr">
                        <a:lnSpc>
                          <a:spcPct val="100000"/>
                        </a:lnSpc>
                        <a:spcBef>
                          <a:spcPts val="840"/>
                        </a:spcBef>
                      </a:pPr>
                      <a:r>
                        <a:rPr lang="en-IN" sz="1500" dirty="0">
                          <a:solidFill>
                            <a:schemeClr val="tx1"/>
                          </a:solidFill>
                          <a:latin typeface="+mj-lt"/>
                          <a:cs typeface="Tahoma"/>
                        </a:rPr>
                        <a:t>5 </a:t>
                      </a:r>
                      <a:r>
                        <a:rPr lang="en-IN" sz="1500" dirty="0" err="1">
                          <a:solidFill>
                            <a:schemeClr val="tx1"/>
                          </a:solidFill>
                          <a:latin typeface="+mj-lt"/>
                          <a:cs typeface="Tahoma"/>
                        </a:rPr>
                        <a:t>yrs</a:t>
                      </a:r>
                      <a:endParaRPr sz="1500" dirty="0">
                        <a:solidFill>
                          <a:schemeClr val="tx1"/>
                        </a:solidFill>
                        <a:latin typeface="+mj-lt"/>
                        <a:cs typeface="Tahoma"/>
                      </a:endParaRPr>
                    </a:p>
                  </a:txBody>
                  <a:tcPr marL="0" marR="0" marT="106680" marB="0">
                    <a:lnL w="19050">
                      <a:solidFill>
                        <a:srgbClr val="CFD8DB"/>
                      </a:solidFill>
                      <a:prstDash val="solid"/>
                    </a:lnL>
                    <a:lnR w="19050">
                      <a:solidFill>
                        <a:srgbClr val="CFD8DB"/>
                      </a:solidFill>
                      <a:prstDash val="solid"/>
                    </a:lnR>
                    <a:lnT w="19050">
                      <a:solidFill>
                        <a:srgbClr val="CFD8DB"/>
                      </a:solidFill>
                      <a:prstDash val="solid"/>
                    </a:lnT>
                    <a:lnB w="19050">
                      <a:solidFill>
                        <a:srgbClr val="CFD8DB"/>
                      </a:solidFill>
                      <a:prstDash val="solid"/>
                    </a:lnB>
                  </a:tcPr>
                </a:tc>
                <a:tc>
                  <a:txBody>
                    <a:bodyPr/>
                    <a:lstStyle/>
                    <a:p>
                      <a:pPr marR="134620" algn="ctr">
                        <a:lnSpc>
                          <a:spcPct val="100000"/>
                        </a:lnSpc>
                        <a:spcBef>
                          <a:spcPts val="840"/>
                        </a:spcBef>
                      </a:pPr>
                      <a:r>
                        <a:rPr lang="en-IN" sz="1500" dirty="0">
                          <a:solidFill>
                            <a:schemeClr val="tx1"/>
                          </a:solidFill>
                          <a:latin typeface="+mj-lt"/>
                          <a:ea typeface="Tahoma" panose="020B0604030504040204" pitchFamily="34" charset="0"/>
                          <a:cs typeface="Tahoma" panose="020B0604030504040204" pitchFamily="34" charset="0"/>
                        </a:rPr>
                        <a:t>Yes</a:t>
                      </a:r>
                      <a:endParaRPr sz="1500" dirty="0">
                        <a:solidFill>
                          <a:schemeClr val="tx1"/>
                        </a:solidFill>
                        <a:latin typeface="+mj-lt"/>
                        <a:ea typeface="Tahoma" panose="020B0604030504040204" pitchFamily="34" charset="0"/>
                        <a:cs typeface="Tahoma" panose="020B0604030504040204" pitchFamily="34" charset="0"/>
                      </a:endParaRPr>
                    </a:p>
                  </a:txBody>
                  <a:tcPr marL="0" marR="0" marT="106680" marB="0">
                    <a:lnL w="19050" cap="flat" cmpd="sng" algn="ctr">
                      <a:solidFill>
                        <a:srgbClr val="CFD8DB"/>
                      </a:solidFill>
                      <a:prstDash val="solid"/>
                      <a:round/>
                      <a:headEnd type="none" w="med" len="med"/>
                      <a:tailEnd type="none" w="med" len="med"/>
                    </a:lnL>
                    <a:lnR w="19050">
                      <a:solidFill>
                        <a:srgbClr val="CFD8DB"/>
                      </a:solidFill>
                      <a:prstDash val="solid"/>
                    </a:lnR>
                    <a:lnT w="19050" cap="flat" cmpd="sng" algn="ctr">
                      <a:solidFill>
                        <a:srgbClr val="CFD8DB"/>
                      </a:solidFill>
                      <a:prstDash val="solid"/>
                      <a:round/>
                      <a:headEnd type="none" w="med" len="med"/>
                      <a:tailEnd type="none" w="med" len="med"/>
                    </a:lnT>
                    <a:lnB w="19050" cap="flat" cmpd="sng" algn="ctr">
                      <a:solidFill>
                        <a:srgbClr val="CFD8DB"/>
                      </a:solidFill>
                      <a:prstDash val="solid"/>
                      <a:round/>
                      <a:headEnd type="none" w="med" len="med"/>
                      <a:tailEnd type="none" w="med" len="med"/>
                    </a:lnB>
                  </a:tcPr>
                </a:tc>
                <a:extLst>
                  <a:ext uri="{0D108BD9-81ED-4DB2-BD59-A6C34878D82A}">
                    <a16:rowId xmlns:a16="http://schemas.microsoft.com/office/drawing/2014/main" val="10001"/>
                  </a:ext>
                </a:extLst>
              </a:tr>
              <a:tr h="649216">
                <a:tc>
                  <a:txBody>
                    <a:bodyPr/>
                    <a:lstStyle/>
                    <a:p>
                      <a:pPr marL="1905" algn="ctr">
                        <a:lnSpc>
                          <a:spcPct val="100000"/>
                        </a:lnSpc>
                        <a:spcBef>
                          <a:spcPts val="885"/>
                        </a:spcBef>
                      </a:pPr>
                      <a:r>
                        <a:rPr lang="en-IN" sz="1800" b="1" dirty="0">
                          <a:solidFill>
                            <a:schemeClr val="tx1"/>
                          </a:solidFill>
                          <a:latin typeface="+mj-lt"/>
                          <a:cs typeface="Tahoma"/>
                        </a:rPr>
                        <a:t>2</a:t>
                      </a:r>
                      <a:endParaRPr sz="1800" dirty="0">
                        <a:solidFill>
                          <a:schemeClr val="tx1"/>
                        </a:solidFill>
                        <a:latin typeface="+mj-lt"/>
                        <a:cs typeface="Tahoma"/>
                      </a:endParaRPr>
                    </a:p>
                  </a:txBody>
                  <a:tcPr marL="0" marR="0" marT="112395" marB="0">
                    <a:lnL w="19050">
                      <a:solidFill>
                        <a:srgbClr val="CFD8DB"/>
                      </a:solidFill>
                      <a:prstDash val="solid"/>
                    </a:lnL>
                    <a:lnR w="19050">
                      <a:solidFill>
                        <a:srgbClr val="CFD8DB"/>
                      </a:solidFill>
                      <a:prstDash val="solid"/>
                    </a:lnR>
                    <a:lnT w="19050">
                      <a:solidFill>
                        <a:srgbClr val="CFD8DB"/>
                      </a:solidFill>
                      <a:prstDash val="solid"/>
                    </a:lnT>
                    <a:lnB w="19050">
                      <a:solidFill>
                        <a:srgbClr val="CFD8DB"/>
                      </a:solidFill>
                      <a:prstDash val="solid"/>
                    </a:lnB>
                  </a:tcPr>
                </a:tc>
                <a:tc>
                  <a:txBody>
                    <a:bodyPr/>
                    <a:lstStyle/>
                    <a:p>
                      <a:pPr marL="100330" marR="0" lvl="0" indent="0" algn="l" defTabSz="914400" rtl="0" eaLnBrk="1" fontAlgn="auto" latinLnBrk="0" hangingPunct="1">
                        <a:lnSpc>
                          <a:spcPts val="1764"/>
                        </a:lnSpc>
                        <a:spcBef>
                          <a:spcPts val="0"/>
                        </a:spcBef>
                        <a:spcAft>
                          <a:spcPts val="0"/>
                        </a:spcAft>
                        <a:buClrTx/>
                        <a:buSzTx/>
                        <a:buFontTx/>
                        <a:buNone/>
                        <a:tabLst/>
                        <a:defRPr/>
                      </a:pPr>
                      <a:endParaRPr lang="en-US" sz="1500" b="1" kern="1200" spc="-35" dirty="0">
                        <a:solidFill>
                          <a:srgbClr val="FF0000"/>
                        </a:solidFill>
                        <a:latin typeface="+mj-lt"/>
                        <a:ea typeface="+mn-ea"/>
                        <a:cs typeface="+mn-cs"/>
                      </a:endParaRPr>
                    </a:p>
                    <a:p>
                      <a:pPr marL="100330" marR="0" lvl="0" indent="0" algn="l" defTabSz="914400" rtl="0" eaLnBrk="1" fontAlgn="auto" latinLnBrk="0" hangingPunct="1">
                        <a:lnSpc>
                          <a:spcPts val="1764"/>
                        </a:lnSpc>
                        <a:spcBef>
                          <a:spcPts val="0"/>
                        </a:spcBef>
                        <a:spcAft>
                          <a:spcPts val="0"/>
                        </a:spcAft>
                        <a:buClrTx/>
                        <a:buSzTx/>
                        <a:buFontTx/>
                        <a:buNone/>
                        <a:tabLst/>
                        <a:defRPr/>
                      </a:pPr>
                      <a:r>
                        <a:rPr lang="en-US" sz="1500" b="0" i="1" kern="1200" spc="-35" dirty="0">
                          <a:solidFill>
                            <a:srgbClr val="FF0000"/>
                          </a:solidFill>
                          <a:latin typeface="+mj-lt"/>
                          <a:ea typeface="+mn-ea"/>
                          <a:cs typeface="+mn-cs"/>
                        </a:rPr>
                        <a:t>Tax</a:t>
                      </a:r>
                      <a:r>
                        <a:rPr lang="en-US" sz="1500" b="0" i="1" kern="1200" spc="-15" dirty="0">
                          <a:solidFill>
                            <a:srgbClr val="FF0000"/>
                          </a:solidFill>
                          <a:latin typeface="+mj-lt"/>
                          <a:ea typeface="+mn-ea"/>
                          <a:cs typeface="+mn-cs"/>
                        </a:rPr>
                        <a:t> </a:t>
                      </a:r>
                      <a:r>
                        <a:rPr lang="en-US" sz="1500" b="0" i="1" kern="1200" spc="15" dirty="0">
                          <a:solidFill>
                            <a:srgbClr val="FF0000"/>
                          </a:solidFill>
                          <a:latin typeface="+mj-lt"/>
                          <a:ea typeface="+mn-ea"/>
                          <a:cs typeface="+mn-cs"/>
                        </a:rPr>
                        <a:t>evaded</a:t>
                      </a:r>
                      <a:r>
                        <a:rPr lang="en-US" sz="1500" b="0" i="1" kern="1200" dirty="0">
                          <a:solidFill>
                            <a:srgbClr val="FF0000"/>
                          </a:solidFill>
                          <a:latin typeface="+mj-lt"/>
                          <a:ea typeface="+mn-ea"/>
                          <a:cs typeface="+mn-cs"/>
                        </a:rPr>
                        <a:t>  or ITC wrongly availed / </a:t>
                      </a:r>
                      <a:r>
                        <a:rPr lang="en-US" sz="1500" b="0" i="1" kern="1200" dirty="0" err="1">
                          <a:solidFill>
                            <a:srgbClr val="FF0000"/>
                          </a:solidFill>
                          <a:latin typeface="+mj-lt"/>
                          <a:ea typeface="+mn-ea"/>
                          <a:cs typeface="+mn-cs"/>
                        </a:rPr>
                        <a:t>utilised</a:t>
                      </a:r>
                      <a:r>
                        <a:rPr lang="en-US" sz="1500" b="0" i="1" kern="1200" dirty="0">
                          <a:solidFill>
                            <a:srgbClr val="FF0000"/>
                          </a:solidFill>
                          <a:latin typeface="+mj-lt"/>
                          <a:ea typeface="+mn-ea"/>
                          <a:cs typeface="+mn-cs"/>
                        </a:rPr>
                        <a:t> or refund wrongly taken </a:t>
                      </a:r>
                      <a:r>
                        <a:rPr lang="en-US" sz="1500" b="0" i="1" kern="1200" spc="15" dirty="0">
                          <a:solidFill>
                            <a:srgbClr val="FF0000"/>
                          </a:solidFill>
                          <a:latin typeface="+mj-lt"/>
                          <a:ea typeface="+mn-ea"/>
                          <a:cs typeface="+mn-cs"/>
                        </a:rPr>
                        <a:t>between</a:t>
                      </a:r>
                      <a:r>
                        <a:rPr lang="en-US" sz="1500" b="0" i="1" kern="1200" spc="10" dirty="0">
                          <a:solidFill>
                            <a:srgbClr val="FF0000"/>
                          </a:solidFill>
                          <a:latin typeface="+mj-lt"/>
                          <a:ea typeface="+mn-ea"/>
                          <a:cs typeface="+mn-cs"/>
                        </a:rPr>
                        <a:t> </a:t>
                      </a:r>
                      <a:r>
                        <a:rPr lang="en-US" sz="1500" b="0" i="1" kern="1200" spc="15" dirty="0">
                          <a:solidFill>
                            <a:srgbClr val="FF0000"/>
                          </a:solidFill>
                          <a:latin typeface="+mj-lt"/>
                          <a:ea typeface="+mn-ea"/>
                          <a:cs typeface="+mn-cs"/>
                        </a:rPr>
                        <a:t>Rs.2</a:t>
                      </a:r>
                      <a:r>
                        <a:rPr lang="en-US" sz="1500" b="0" i="1" kern="1200" spc="-5" dirty="0">
                          <a:solidFill>
                            <a:srgbClr val="FF0000"/>
                          </a:solidFill>
                          <a:latin typeface="+mj-lt"/>
                          <a:ea typeface="+mn-ea"/>
                          <a:cs typeface="+mn-cs"/>
                        </a:rPr>
                        <a:t> </a:t>
                      </a:r>
                      <a:r>
                        <a:rPr lang="en-US" sz="1500" b="0" i="1" kern="1200" spc="10" dirty="0">
                          <a:solidFill>
                            <a:srgbClr val="FF0000"/>
                          </a:solidFill>
                          <a:latin typeface="+mj-lt"/>
                          <a:ea typeface="+mn-ea"/>
                          <a:cs typeface="+mn-cs"/>
                        </a:rPr>
                        <a:t>Cr</a:t>
                      </a:r>
                      <a:r>
                        <a:rPr lang="en-US" sz="1500" b="0" i="1" kern="1200" spc="-20" dirty="0">
                          <a:solidFill>
                            <a:srgbClr val="FF0000"/>
                          </a:solidFill>
                          <a:latin typeface="+mj-lt"/>
                          <a:ea typeface="+mn-ea"/>
                          <a:cs typeface="+mn-cs"/>
                        </a:rPr>
                        <a:t> </a:t>
                      </a:r>
                      <a:r>
                        <a:rPr lang="en-US" sz="1500" b="0" i="1" kern="1200" spc="5" dirty="0">
                          <a:solidFill>
                            <a:srgbClr val="FF0000"/>
                          </a:solidFill>
                          <a:latin typeface="+mj-lt"/>
                          <a:ea typeface="+mn-ea"/>
                          <a:cs typeface="+mn-cs"/>
                        </a:rPr>
                        <a:t>to</a:t>
                      </a:r>
                      <a:r>
                        <a:rPr lang="en-US" sz="1500" b="0" i="1" kern="1200" spc="10" dirty="0">
                          <a:solidFill>
                            <a:srgbClr val="FF0000"/>
                          </a:solidFill>
                          <a:latin typeface="+mj-lt"/>
                          <a:ea typeface="+mn-ea"/>
                          <a:cs typeface="+mn-cs"/>
                        </a:rPr>
                        <a:t> </a:t>
                      </a:r>
                      <a:r>
                        <a:rPr lang="en-US" sz="1500" b="0" i="1" kern="1200" spc="15" dirty="0">
                          <a:solidFill>
                            <a:srgbClr val="FF0000"/>
                          </a:solidFill>
                          <a:latin typeface="+mj-lt"/>
                          <a:ea typeface="+mn-ea"/>
                          <a:cs typeface="+mn-cs"/>
                        </a:rPr>
                        <a:t>Rs.5</a:t>
                      </a:r>
                      <a:r>
                        <a:rPr lang="en-US" sz="1500" b="0" i="1" kern="1200" spc="-10" dirty="0">
                          <a:solidFill>
                            <a:srgbClr val="FF0000"/>
                          </a:solidFill>
                          <a:latin typeface="+mj-lt"/>
                          <a:ea typeface="+mn-ea"/>
                          <a:cs typeface="+mn-cs"/>
                        </a:rPr>
                        <a:t> </a:t>
                      </a:r>
                      <a:r>
                        <a:rPr lang="en-US" sz="1500" b="0" i="1" kern="1200" spc="10" dirty="0">
                          <a:solidFill>
                            <a:srgbClr val="FF0000"/>
                          </a:solidFill>
                          <a:latin typeface="+mj-lt"/>
                          <a:ea typeface="+mn-ea"/>
                          <a:cs typeface="+mn-cs"/>
                        </a:rPr>
                        <a:t>Cr</a:t>
                      </a:r>
                      <a:endParaRPr lang="en-US" sz="1500" b="0" i="1" kern="1200" dirty="0">
                        <a:solidFill>
                          <a:srgbClr val="FF0000"/>
                        </a:solidFill>
                        <a:latin typeface="+mj-lt"/>
                        <a:ea typeface="+mn-ea"/>
                        <a:cs typeface="Times New Roman" panose="02020603050405020304" pitchFamily="18" charset="0"/>
                      </a:endParaRPr>
                    </a:p>
                    <a:p>
                      <a:pPr marL="100330">
                        <a:lnSpc>
                          <a:spcPts val="1764"/>
                        </a:lnSpc>
                      </a:pPr>
                      <a:endParaRPr sz="1500" dirty="0">
                        <a:solidFill>
                          <a:schemeClr val="tx1"/>
                        </a:solidFill>
                        <a:latin typeface="+mj-lt"/>
                        <a:cs typeface="Tahoma"/>
                      </a:endParaRPr>
                    </a:p>
                  </a:txBody>
                  <a:tcPr marL="0" marR="0" marT="0" marB="0">
                    <a:lnL w="19050">
                      <a:solidFill>
                        <a:srgbClr val="CFD8DB"/>
                      </a:solidFill>
                      <a:prstDash val="solid"/>
                    </a:lnL>
                    <a:lnR w="19050">
                      <a:solidFill>
                        <a:srgbClr val="CFD8DB"/>
                      </a:solidFill>
                      <a:prstDash val="solid"/>
                    </a:lnR>
                    <a:lnT w="19050">
                      <a:solidFill>
                        <a:srgbClr val="CFD8DB"/>
                      </a:solidFill>
                      <a:prstDash val="solid"/>
                    </a:lnT>
                    <a:lnB w="19050">
                      <a:solidFill>
                        <a:srgbClr val="CFD8DB"/>
                      </a:solidFill>
                      <a:prstDash val="solid"/>
                    </a:lnB>
                  </a:tcPr>
                </a:tc>
                <a:tc>
                  <a:txBody>
                    <a:bodyPr/>
                    <a:lstStyle/>
                    <a:p>
                      <a:pPr marL="102235" algn="ctr">
                        <a:lnSpc>
                          <a:spcPct val="100000"/>
                        </a:lnSpc>
                        <a:spcBef>
                          <a:spcPts val="885"/>
                        </a:spcBef>
                      </a:pPr>
                      <a:r>
                        <a:rPr lang="en-IN" sz="1500" dirty="0">
                          <a:solidFill>
                            <a:schemeClr val="tx1"/>
                          </a:solidFill>
                          <a:latin typeface="+mj-lt"/>
                          <a:cs typeface="Tahoma"/>
                        </a:rPr>
                        <a:t>3 </a:t>
                      </a:r>
                      <a:r>
                        <a:rPr lang="en-IN" sz="1500" dirty="0" err="1">
                          <a:solidFill>
                            <a:schemeClr val="tx1"/>
                          </a:solidFill>
                          <a:latin typeface="+mj-lt"/>
                          <a:cs typeface="Tahoma"/>
                        </a:rPr>
                        <a:t>yrs</a:t>
                      </a:r>
                      <a:endParaRPr sz="1500" dirty="0">
                        <a:solidFill>
                          <a:schemeClr val="tx1"/>
                        </a:solidFill>
                        <a:latin typeface="+mj-lt"/>
                        <a:cs typeface="Tahoma"/>
                      </a:endParaRPr>
                    </a:p>
                  </a:txBody>
                  <a:tcPr marL="0" marR="0" marT="112395" marB="0">
                    <a:lnL w="19050">
                      <a:solidFill>
                        <a:srgbClr val="CFD8DB"/>
                      </a:solidFill>
                      <a:prstDash val="solid"/>
                    </a:lnL>
                    <a:lnR w="19050">
                      <a:solidFill>
                        <a:srgbClr val="CFD8DB"/>
                      </a:solidFill>
                      <a:prstDash val="solid"/>
                    </a:lnR>
                    <a:lnT w="19050">
                      <a:solidFill>
                        <a:srgbClr val="CFD8DB"/>
                      </a:solidFill>
                      <a:prstDash val="solid"/>
                    </a:lnT>
                    <a:lnB w="19050">
                      <a:solidFill>
                        <a:srgbClr val="CFD8DB"/>
                      </a:solidFill>
                      <a:prstDash val="solid"/>
                    </a:lnB>
                  </a:tcPr>
                </a:tc>
                <a:tc>
                  <a:txBody>
                    <a:bodyPr/>
                    <a:lstStyle/>
                    <a:p>
                      <a:pPr marR="134620" algn="ctr">
                        <a:lnSpc>
                          <a:spcPct val="100000"/>
                        </a:lnSpc>
                        <a:spcBef>
                          <a:spcPts val="885"/>
                        </a:spcBef>
                      </a:pPr>
                      <a:r>
                        <a:rPr lang="en-IN" sz="1500" dirty="0">
                          <a:solidFill>
                            <a:schemeClr val="tx1"/>
                          </a:solidFill>
                          <a:latin typeface="+mj-lt"/>
                          <a:ea typeface="Tahoma" panose="020B0604030504040204" pitchFamily="34" charset="0"/>
                          <a:cs typeface="Tahoma" panose="020B0604030504040204" pitchFamily="34" charset="0"/>
                        </a:rPr>
                        <a:t>Yes</a:t>
                      </a:r>
                      <a:endParaRPr sz="1500" dirty="0">
                        <a:solidFill>
                          <a:schemeClr val="tx1"/>
                        </a:solidFill>
                        <a:latin typeface="+mj-lt"/>
                        <a:ea typeface="Tahoma" panose="020B0604030504040204" pitchFamily="34" charset="0"/>
                        <a:cs typeface="Tahoma" panose="020B0604030504040204" pitchFamily="34" charset="0"/>
                      </a:endParaRPr>
                    </a:p>
                  </a:txBody>
                  <a:tcPr marL="0" marR="0" marT="112395" marB="0">
                    <a:lnL w="19050" cap="flat" cmpd="sng" algn="ctr">
                      <a:solidFill>
                        <a:srgbClr val="CFD8DB"/>
                      </a:solidFill>
                      <a:prstDash val="solid"/>
                      <a:round/>
                      <a:headEnd type="none" w="med" len="med"/>
                      <a:tailEnd type="none" w="med" len="med"/>
                    </a:lnL>
                    <a:lnR w="19050">
                      <a:solidFill>
                        <a:srgbClr val="CFD8DB"/>
                      </a:solidFill>
                      <a:prstDash val="solid"/>
                    </a:lnR>
                    <a:lnT w="19050" cap="flat" cmpd="sng" algn="ctr">
                      <a:solidFill>
                        <a:srgbClr val="CFD8DB"/>
                      </a:solidFill>
                      <a:prstDash val="solid"/>
                      <a:round/>
                      <a:headEnd type="none" w="med" len="med"/>
                      <a:tailEnd type="none" w="med" len="med"/>
                    </a:lnT>
                    <a:lnB w="19050" cap="flat" cmpd="sng" algn="ctr">
                      <a:solidFill>
                        <a:srgbClr val="CFD8DB"/>
                      </a:solidFill>
                      <a:prstDash val="solid"/>
                      <a:round/>
                      <a:headEnd type="none" w="med" len="med"/>
                      <a:tailEnd type="none" w="med" len="med"/>
                    </a:lnB>
                  </a:tcPr>
                </a:tc>
                <a:extLst>
                  <a:ext uri="{0D108BD9-81ED-4DB2-BD59-A6C34878D82A}">
                    <a16:rowId xmlns:a16="http://schemas.microsoft.com/office/drawing/2014/main" val="10002"/>
                  </a:ext>
                </a:extLst>
              </a:tr>
              <a:tr h="718776">
                <a:tc>
                  <a:txBody>
                    <a:bodyPr/>
                    <a:lstStyle/>
                    <a:p>
                      <a:pPr marL="635" algn="ctr">
                        <a:lnSpc>
                          <a:spcPct val="100000"/>
                        </a:lnSpc>
                        <a:spcBef>
                          <a:spcPts val="1080"/>
                        </a:spcBef>
                      </a:pPr>
                      <a:r>
                        <a:rPr lang="en-IN" sz="1800" b="1" dirty="0">
                          <a:solidFill>
                            <a:schemeClr val="tx1"/>
                          </a:solidFill>
                          <a:latin typeface="+mj-lt"/>
                          <a:cs typeface="Tahoma"/>
                        </a:rPr>
                        <a:t>3</a:t>
                      </a:r>
                      <a:endParaRPr sz="1800" dirty="0">
                        <a:solidFill>
                          <a:schemeClr val="tx1"/>
                        </a:solidFill>
                        <a:latin typeface="+mj-lt"/>
                        <a:cs typeface="Tahoma"/>
                      </a:endParaRPr>
                    </a:p>
                  </a:txBody>
                  <a:tcPr marL="0" marR="0" marT="137160" marB="0">
                    <a:lnL w="19050">
                      <a:solidFill>
                        <a:srgbClr val="CFD8DB"/>
                      </a:solidFill>
                      <a:prstDash val="solid"/>
                    </a:lnL>
                    <a:lnR w="19050">
                      <a:solidFill>
                        <a:srgbClr val="CFD8DB"/>
                      </a:solidFill>
                      <a:prstDash val="solid"/>
                    </a:lnR>
                    <a:lnT w="19050">
                      <a:solidFill>
                        <a:srgbClr val="CFD8DB"/>
                      </a:solidFill>
                      <a:prstDash val="solid"/>
                    </a:lnT>
                    <a:lnB w="19050">
                      <a:solidFill>
                        <a:srgbClr val="CFD8DB"/>
                      </a:solidFill>
                      <a:prstDash val="solid"/>
                    </a:lnB>
                  </a:tcPr>
                </a:tc>
                <a:tc>
                  <a:txBody>
                    <a:bodyPr/>
                    <a:lstStyle/>
                    <a:p>
                      <a:pPr marL="100330" marR="158115" lvl="0" indent="0" algn="l" defTabSz="914400" rtl="0" eaLnBrk="1" fontAlgn="auto" latinLnBrk="0" hangingPunct="1">
                        <a:lnSpc>
                          <a:spcPct val="102699"/>
                        </a:lnSpc>
                        <a:spcBef>
                          <a:spcPts val="105"/>
                        </a:spcBef>
                        <a:spcAft>
                          <a:spcPts val="0"/>
                        </a:spcAft>
                        <a:buClrTx/>
                        <a:buSzTx/>
                        <a:buFontTx/>
                        <a:buNone/>
                        <a:tabLst/>
                        <a:defRPr/>
                      </a:pPr>
                      <a:endParaRPr lang="en-US" sz="1500" b="1" kern="1200" spc="-35" dirty="0">
                        <a:solidFill>
                          <a:srgbClr val="FF0000"/>
                        </a:solidFill>
                        <a:latin typeface="+mj-lt"/>
                        <a:ea typeface="+mn-ea"/>
                        <a:cs typeface="+mn-cs"/>
                      </a:endParaRPr>
                    </a:p>
                    <a:p>
                      <a:pPr marL="100330" marR="158115" lvl="0" indent="0" algn="l" defTabSz="914400" rtl="0" eaLnBrk="1" fontAlgn="auto" latinLnBrk="0" hangingPunct="1">
                        <a:lnSpc>
                          <a:spcPct val="102699"/>
                        </a:lnSpc>
                        <a:spcBef>
                          <a:spcPts val="105"/>
                        </a:spcBef>
                        <a:spcAft>
                          <a:spcPts val="0"/>
                        </a:spcAft>
                        <a:buClrTx/>
                        <a:buSzTx/>
                        <a:buFontTx/>
                        <a:buNone/>
                        <a:tabLst/>
                        <a:defRPr/>
                      </a:pPr>
                      <a:r>
                        <a:rPr lang="en-US" sz="1500" b="0" i="1" kern="1200" spc="-35" dirty="0">
                          <a:solidFill>
                            <a:srgbClr val="FF0000"/>
                          </a:solidFill>
                          <a:latin typeface="+mj-lt"/>
                          <a:ea typeface="+mn-ea"/>
                          <a:cs typeface="+mn-cs"/>
                        </a:rPr>
                        <a:t>Tax</a:t>
                      </a:r>
                      <a:r>
                        <a:rPr lang="en-US" sz="1500" b="0" i="1" kern="1200" spc="-15" dirty="0">
                          <a:solidFill>
                            <a:srgbClr val="FF0000"/>
                          </a:solidFill>
                          <a:latin typeface="+mj-lt"/>
                          <a:ea typeface="+mn-ea"/>
                          <a:cs typeface="+mn-cs"/>
                        </a:rPr>
                        <a:t> </a:t>
                      </a:r>
                      <a:r>
                        <a:rPr lang="en-US" sz="1500" b="0" i="1" kern="1200" spc="15" dirty="0">
                          <a:solidFill>
                            <a:srgbClr val="FF0000"/>
                          </a:solidFill>
                          <a:latin typeface="+mj-lt"/>
                          <a:ea typeface="+mn-ea"/>
                          <a:cs typeface="+mn-cs"/>
                        </a:rPr>
                        <a:t>evaded</a:t>
                      </a:r>
                      <a:r>
                        <a:rPr lang="en-US" sz="1500" b="0" i="1" kern="1200" dirty="0">
                          <a:solidFill>
                            <a:srgbClr val="FF0000"/>
                          </a:solidFill>
                          <a:latin typeface="+mj-lt"/>
                          <a:ea typeface="+mn-ea"/>
                          <a:cs typeface="+mn-cs"/>
                        </a:rPr>
                        <a:t>  or ITC wrongly availed / </a:t>
                      </a:r>
                      <a:r>
                        <a:rPr lang="en-US" sz="1500" b="0" i="1" kern="1200" dirty="0" err="1">
                          <a:solidFill>
                            <a:srgbClr val="FF0000"/>
                          </a:solidFill>
                          <a:latin typeface="+mj-lt"/>
                          <a:ea typeface="+mn-ea"/>
                          <a:cs typeface="+mn-cs"/>
                        </a:rPr>
                        <a:t>utilised</a:t>
                      </a:r>
                      <a:r>
                        <a:rPr lang="en-US" sz="1500" b="0" i="1" kern="1200" dirty="0">
                          <a:solidFill>
                            <a:srgbClr val="FF0000"/>
                          </a:solidFill>
                          <a:latin typeface="+mj-lt"/>
                          <a:ea typeface="+mn-ea"/>
                          <a:cs typeface="+mn-cs"/>
                        </a:rPr>
                        <a:t> or refund wrongly taken </a:t>
                      </a:r>
                      <a:r>
                        <a:rPr lang="en-US" sz="1500" b="0" i="1" kern="1200" spc="15" dirty="0">
                          <a:solidFill>
                            <a:srgbClr val="FF0000"/>
                          </a:solidFill>
                          <a:latin typeface="+mj-lt"/>
                          <a:ea typeface="+mn-ea"/>
                          <a:cs typeface="+mn-cs"/>
                        </a:rPr>
                        <a:t>between</a:t>
                      </a:r>
                      <a:r>
                        <a:rPr lang="en-US" sz="1500" b="0" i="1" kern="1200" spc="10" dirty="0">
                          <a:solidFill>
                            <a:srgbClr val="FF0000"/>
                          </a:solidFill>
                          <a:latin typeface="+mj-lt"/>
                          <a:ea typeface="+mn-ea"/>
                          <a:cs typeface="+mn-cs"/>
                        </a:rPr>
                        <a:t> </a:t>
                      </a:r>
                      <a:r>
                        <a:rPr lang="en-US" sz="1500" b="0" i="1" kern="1200" spc="15" dirty="0">
                          <a:solidFill>
                            <a:srgbClr val="FF0000"/>
                          </a:solidFill>
                          <a:latin typeface="+mj-lt"/>
                          <a:ea typeface="+mn-ea"/>
                          <a:cs typeface="+mn-cs"/>
                        </a:rPr>
                        <a:t>Rs.1</a:t>
                      </a:r>
                      <a:r>
                        <a:rPr lang="en-US" sz="1500" b="0" i="1" kern="1200" spc="-5" dirty="0">
                          <a:solidFill>
                            <a:srgbClr val="FF0000"/>
                          </a:solidFill>
                          <a:latin typeface="+mj-lt"/>
                          <a:ea typeface="+mn-ea"/>
                          <a:cs typeface="+mn-cs"/>
                        </a:rPr>
                        <a:t> </a:t>
                      </a:r>
                      <a:r>
                        <a:rPr lang="en-US" sz="1500" b="0" i="1" kern="1200" spc="10" dirty="0">
                          <a:solidFill>
                            <a:srgbClr val="FF0000"/>
                          </a:solidFill>
                          <a:latin typeface="+mj-lt"/>
                          <a:ea typeface="+mn-ea"/>
                          <a:cs typeface="+mn-cs"/>
                        </a:rPr>
                        <a:t>Cr</a:t>
                      </a:r>
                      <a:r>
                        <a:rPr lang="en-US" sz="1500" b="0" i="1" kern="1200" spc="-20" dirty="0">
                          <a:solidFill>
                            <a:srgbClr val="FF0000"/>
                          </a:solidFill>
                          <a:latin typeface="+mj-lt"/>
                          <a:ea typeface="+mn-ea"/>
                          <a:cs typeface="+mn-cs"/>
                        </a:rPr>
                        <a:t> </a:t>
                      </a:r>
                      <a:r>
                        <a:rPr lang="en-US" sz="1500" b="0" i="1" kern="1200" spc="5" dirty="0">
                          <a:solidFill>
                            <a:srgbClr val="FF0000"/>
                          </a:solidFill>
                          <a:latin typeface="+mj-lt"/>
                          <a:ea typeface="+mn-ea"/>
                          <a:cs typeface="+mn-cs"/>
                        </a:rPr>
                        <a:t>to</a:t>
                      </a:r>
                      <a:r>
                        <a:rPr lang="en-US" sz="1500" b="0" i="1" kern="1200" spc="10" dirty="0">
                          <a:solidFill>
                            <a:srgbClr val="FF0000"/>
                          </a:solidFill>
                          <a:latin typeface="+mj-lt"/>
                          <a:ea typeface="+mn-ea"/>
                          <a:cs typeface="+mn-cs"/>
                        </a:rPr>
                        <a:t> </a:t>
                      </a:r>
                      <a:r>
                        <a:rPr lang="en-US" sz="1500" b="0" i="1" kern="1200" spc="15" dirty="0">
                          <a:solidFill>
                            <a:srgbClr val="FF0000"/>
                          </a:solidFill>
                          <a:latin typeface="+mj-lt"/>
                          <a:ea typeface="+mn-ea"/>
                          <a:cs typeface="+mn-cs"/>
                        </a:rPr>
                        <a:t>Rs.2</a:t>
                      </a:r>
                      <a:r>
                        <a:rPr lang="en-US" sz="1500" b="0" i="1" kern="1200" spc="-10" dirty="0">
                          <a:solidFill>
                            <a:srgbClr val="FF0000"/>
                          </a:solidFill>
                          <a:latin typeface="+mj-lt"/>
                          <a:ea typeface="+mn-ea"/>
                          <a:cs typeface="+mn-cs"/>
                        </a:rPr>
                        <a:t> </a:t>
                      </a:r>
                      <a:r>
                        <a:rPr lang="en-US" sz="1500" b="0" i="1" kern="1200" spc="10" dirty="0">
                          <a:solidFill>
                            <a:srgbClr val="FF0000"/>
                          </a:solidFill>
                          <a:latin typeface="+mj-lt"/>
                          <a:ea typeface="+mn-ea"/>
                          <a:cs typeface="+mn-cs"/>
                        </a:rPr>
                        <a:t>Cr</a:t>
                      </a:r>
                      <a:endParaRPr lang="en-US" sz="1500" b="0" i="1" kern="1200" dirty="0">
                        <a:solidFill>
                          <a:srgbClr val="FF0000"/>
                        </a:solidFill>
                        <a:latin typeface="+mj-lt"/>
                        <a:ea typeface="+mn-ea"/>
                        <a:cs typeface="Times New Roman" panose="02020603050405020304" pitchFamily="18" charset="0"/>
                      </a:endParaRPr>
                    </a:p>
                    <a:p>
                      <a:pPr marL="100330" marR="158115">
                        <a:lnSpc>
                          <a:spcPct val="102699"/>
                        </a:lnSpc>
                        <a:spcBef>
                          <a:spcPts val="105"/>
                        </a:spcBef>
                      </a:pPr>
                      <a:endParaRPr sz="1500" dirty="0">
                        <a:solidFill>
                          <a:schemeClr val="tx1"/>
                        </a:solidFill>
                        <a:latin typeface="+mj-lt"/>
                        <a:cs typeface="Tahoma"/>
                      </a:endParaRPr>
                    </a:p>
                  </a:txBody>
                  <a:tcPr marL="0" marR="0" marT="13335" marB="0">
                    <a:lnL w="19050">
                      <a:solidFill>
                        <a:srgbClr val="CFD8DB"/>
                      </a:solidFill>
                      <a:prstDash val="solid"/>
                    </a:lnL>
                    <a:lnR w="19050">
                      <a:solidFill>
                        <a:srgbClr val="CFD8DB"/>
                      </a:solidFill>
                      <a:prstDash val="solid"/>
                    </a:lnR>
                    <a:lnT w="19050">
                      <a:solidFill>
                        <a:srgbClr val="CFD8DB"/>
                      </a:solidFill>
                      <a:prstDash val="solid"/>
                    </a:lnT>
                    <a:lnB w="19050">
                      <a:solidFill>
                        <a:srgbClr val="CFD8DB"/>
                      </a:solidFill>
                      <a:prstDash val="solid"/>
                    </a:lnB>
                  </a:tcPr>
                </a:tc>
                <a:tc>
                  <a:txBody>
                    <a:bodyPr/>
                    <a:lstStyle/>
                    <a:p>
                      <a:pPr marL="102235" algn="ctr">
                        <a:lnSpc>
                          <a:spcPct val="100000"/>
                        </a:lnSpc>
                        <a:spcBef>
                          <a:spcPts val="1080"/>
                        </a:spcBef>
                      </a:pPr>
                      <a:r>
                        <a:rPr lang="en-IN" sz="1500" dirty="0">
                          <a:solidFill>
                            <a:schemeClr val="tx1"/>
                          </a:solidFill>
                          <a:latin typeface="+mj-lt"/>
                          <a:cs typeface="Tahoma"/>
                        </a:rPr>
                        <a:t>1 </a:t>
                      </a:r>
                      <a:r>
                        <a:rPr lang="en-IN" sz="1500" dirty="0" err="1">
                          <a:solidFill>
                            <a:schemeClr val="tx1"/>
                          </a:solidFill>
                          <a:latin typeface="+mj-lt"/>
                          <a:cs typeface="Tahoma"/>
                        </a:rPr>
                        <a:t>yr</a:t>
                      </a:r>
                      <a:endParaRPr sz="1500" dirty="0">
                        <a:solidFill>
                          <a:schemeClr val="tx1"/>
                        </a:solidFill>
                        <a:latin typeface="+mj-lt"/>
                        <a:cs typeface="Tahoma"/>
                      </a:endParaRPr>
                    </a:p>
                  </a:txBody>
                  <a:tcPr marL="0" marR="0" marT="137160" marB="0">
                    <a:lnL w="19050">
                      <a:solidFill>
                        <a:srgbClr val="CFD8DB"/>
                      </a:solidFill>
                      <a:prstDash val="solid"/>
                    </a:lnL>
                    <a:lnR w="19050">
                      <a:solidFill>
                        <a:srgbClr val="CFD8DB"/>
                      </a:solidFill>
                      <a:prstDash val="solid"/>
                    </a:lnR>
                    <a:lnT w="19050">
                      <a:solidFill>
                        <a:srgbClr val="CFD8DB"/>
                      </a:solidFill>
                      <a:prstDash val="solid"/>
                    </a:lnT>
                    <a:lnB w="19050">
                      <a:solidFill>
                        <a:srgbClr val="CFD8DB"/>
                      </a:solidFill>
                      <a:prstDash val="solid"/>
                    </a:lnB>
                  </a:tcPr>
                </a:tc>
                <a:tc>
                  <a:txBody>
                    <a:bodyPr/>
                    <a:lstStyle/>
                    <a:p>
                      <a:pPr marR="134620" algn="ctr">
                        <a:lnSpc>
                          <a:spcPct val="100000"/>
                        </a:lnSpc>
                        <a:spcBef>
                          <a:spcPts val="1080"/>
                        </a:spcBef>
                      </a:pPr>
                      <a:r>
                        <a:rPr lang="en-IN" sz="1500" dirty="0">
                          <a:solidFill>
                            <a:schemeClr val="tx1"/>
                          </a:solidFill>
                          <a:latin typeface="+mj-lt"/>
                          <a:ea typeface="Tahoma" panose="020B0604030504040204" pitchFamily="34" charset="0"/>
                          <a:cs typeface="Tahoma" panose="020B0604030504040204" pitchFamily="34" charset="0"/>
                        </a:rPr>
                        <a:t>Yes</a:t>
                      </a:r>
                      <a:endParaRPr sz="1500" dirty="0">
                        <a:solidFill>
                          <a:schemeClr val="tx1"/>
                        </a:solidFill>
                        <a:latin typeface="+mj-lt"/>
                        <a:ea typeface="Tahoma" panose="020B0604030504040204" pitchFamily="34" charset="0"/>
                        <a:cs typeface="Tahoma" panose="020B0604030504040204" pitchFamily="34" charset="0"/>
                      </a:endParaRPr>
                    </a:p>
                  </a:txBody>
                  <a:tcPr marL="0" marR="0" marT="137160" marB="0">
                    <a:lnL w="19050" cap="flat" cmpd="sng" algn="ctr">
                      <a:solidFill>
                        <a:srgbClr val="CFD8DB"/>
                      </a:solidFill>
                      <a:prstDash val="solid"/>
                      <a:round/>
                      <a:headEnd type="none" w="med" len="med"/>
                      <a:tailEnd type="none" w="med" len="med"/>
                    </a:lnL>
                    <a:lnR w="19050">
                      <a:solidFill>
                        <a:srgbClr val="CFD8DB"/>
                      </a:solidFill>
                      <a:prstDash val="solid"/>
                    </a:lnR>
                    <a:lnT w="19050" cap="flat" cmpd="sng" algn="ctr">
                      <a:solidFill>
                        <a:srgbClr val="CFD8DB"/>
                      </a:solidFill>
                      <a:prstDash val="solid"/>
                      <a:round/>
                      <a:headEnd type="none" w="med" len="med"/>
                      <a:tailEnd type="none" w="med" len="med"/>
                    </a:lnT>
                    <a:lnB w="19050" cap="flat" cmpd="sng" algn="ctr">
                      <a:solidFill>
                        <a:srgbClr val="CFD8DB"/>
                      </a:solidFill>
                      <a:prstDash val="solid"/>
                      <a:round/>
                      <a:headEnd type="none" w="med" len="med"/>
                      <a:tailEnd type="none" w="med" len="med"/>
                    </a:lnB>
                  </a:tcPr>
                </a:tc>
                <a:extLst>
                  <a:ext uri="{0D108BD9-81ED-4DB2-BD59-A6C34878D82A}">
                    <a16:rowId xmlns:a16="http://schemas.microsoft.com/office/drawing/2014/main" val="10003"/>
                  </a:ext>
                </a:extLst>
              </a:tr>
              <a:tr h="1176179">
                <a:tc>
                  <a:txBody>
                    <a:bodyPr/>
                    <a:lstStyle/>
                    <a:p>
                      <a:pPr>
                        <a:lnSpc>
                          <a:spcPct val="100000"/>
                        </a:lnSpc>
                        <a:spcBef>
                          <a:spcPts val="30"/>
                        </a:spcBef>
                      </a:pPr>
                      <a:endParaRPr lang="en-IN" sz="1800" dirty="0">
                        <a:solidFill>
                          <a:schemeClr val="tx1"/>
                        </a:solidFill>
                        <a:latin typeface="+mj-lt"/>
                        <a:cs typeface="Times New Roman"/>
                      </a:endParaRPr>
                    </a:p>
                    <a:p>
                      <a:pPr marL="1270" algn="ctr">
                        <a:lnSpc>
                          <a:spcPct val="100000"/>
                        </a:lnSpc>
                      </a:pPr>
                      <a:r>
                        <a:rPr lang="en-IN" sz="1800" b="1" dirty="0">
                          <a:solidFill>
                            <a:schemeClr val="tx1"/>
                          </a:solidFill>
                          <a:latin typeface="+mj-lt"/>
                          <a:cs typeface="Tahoma"/>
                        </a:rPr>
                        <a:t>4</a:t>
                      </a:r>
                      <a:endParaRPr lang="en-IN" sz="1800" dirty="0">
                        <a:solidFill>
                          <a:schemeClr val="tx1"/>
                        </a:solidFill>
                        <a:latin typeface="+mj-lt"/>
                        <a:cs typeface="Tahoma"/>
                      </a:endParaRPr>
                    </a:p>
                  </a:txBody>
                  <a:tcPr marL="0" marR="0" marT="3810" marB="0">
                    <a:lnL w="19050">
                      <a:solidFill>
                        <a:srgbClr val="CFD8DB"/>
                      </a:solidFill>
                      <a:prstDash val="solid"/>
                    </a:lnL>
                    <a:lnR w="19050">
                      <a:solidFill>
                        <a:srgbClr val="CFD8DB"/>
                      </a:solidFill>
                      <a:prstDash val="solid"/>
                    </a:lnR>
                    <a:lnT w="19050">
                      <a:solidFill>
                        <a:srgbClr val="CFD8DB"/>
                      </a:solidFill>
                      <a:prstDash val="solid"/>
                    </a:lnT>
                    <a:lnB w="19050">
                      <a:solidFill>
                        <a:srgbClr val="CFD8DB"/>
                      </a:solidFill>
                      <a:prstDash val="solid"/>
                    </a:lnB>
                  </a:tcPr>
                </a:tc>
                <a:tc>
                  <a:txBody>
                    <a:bodyPr/>
                    <a:lstStyle/>
                    <a:p>
                      <a:pPr marL="443230" marR="432434" lvl="0" indent="-342900" algn="l" defTabSz="914400" rtl="0" eaLnBrk="1" fontAlgn="auto" latinLnBrk="0" hangingPunct="1">
                        <a:lnSpc>
                          <a:spcPct val="102699"/>
                        </a:lnSpc>
                        <a:spcBef>
                          <a:spcPts val="1415"/>
                        </a:spcBef>
                        <a:spcAft>
                          <a:spcPts val="0"/>
                        </a:spcAft>
                        <a:buClrTx/>
                        <a:buSzTx/>
                        <a:buFont typeface="+mj-lt"/>
                        <a:buAutoNum type="alphaLcParenR"/>
                        <a:tabLst/>
                        <a:defRPr/>
                      </a:pPr>
                      <a:r>
                        <a:rPr lang="en-US" sz="1500" b="0" i="1" kern="1200" dirty="0">
                          <a:solidFill>
                            <a:srgbClr val="FF0000"/>
                          </a:solidFill>
                          <a:latin typeface="+mj-lt"/>
                          <a:ea typeface="+mn-ea"/>
                          <a:cs typeface="+mn-cs"/>
                        </a:rPr>
                        <a:t>False </a:t>
                      </a:r>
                      <a:r>
                        <a:rPr lang="en-US" sz="1500" b="0" i="1" kern="1200" spc="10" dirty="0">
                          <a:solidFill>
                            <a:srgbClr val="FF0000"/>
                          </a:solidFill>
                          <a:latin typeface="+mj-lt"/>
                          <a:ea typeface="+mn-ea"/>
                          <a:cs typeface="+mn-cs"/>
                        </a:rPr>
                        <a:t>Records </a:t>
                      </a:r>
                      <a:r>
                        <a:rPr lang="en-US" sz="1500" b="0" i="1" kern="1200" spc="15" dirty="0">
                          <a:solidFill>
                            <a:srgbClr val="FF0000"/>
                          </a:solidFill>
                          <a:latin typeface="+mj-lt"/>
                          <a:ea typeface="+mn-ea"/>
                          <a:cs typeface="+mn-cs"/>
                        </a:rPr>
                        <a:t> </a:t>
                      </a:r>
                    </a:p>
                    <a:p>
                      <a:pPr marL="443230" marR="432434" lvl="0" indent="-342900" algn="l" defTabSz="914400" rtl="0" eaLnBrk="1" fontAlgn="auto" latinLnBrk="0" hangingPunct="1">
                        <a:lnSpc>
                          <a:spcPct val="102699"/>
                        </a:lnSpc>
                        <a:spcBef>
                          <a:spcPts val="1415"/>
                        </a:spcBef>
                        <a:spcAft>
                          <a:spcPts val="0"/>
                        </a:spcAft>
                        <a:buClrTx/>
                        <a:buSzTx/>
                        <a:buFont typeface="+mj-lt"/>
                        <a:buAutoNum type="alphaLcParenR"/>
                        <a:tabLst/>
                        <a:defRPr/>
                      </a:pPr>
                      <a:r>
                        <a:rPr lang="en-US" sz="1500" b="0" i="1" kern="1200" dirty="0">
                          <a:solidFill>
                            <a:srgbClr val="FF0000"/>
                          </a:solidFill>
                          <a:latin typeface="+mj-lt"/>
                          <a:ea typeface="+mn-ea"/>
                          <a:cs typeface="+mn-cs"/>
                        </a:rPr>
                        <a:t>O</a:t>
                      </a:r>
                      <a:r>
                        <a:rPr lang="en-US" sz="1500" b="0" i="1" kern="1200" spc="10" dirty="0">
                          <a:solidFill>
                            <a:srgbClr val="FF0000"/>
                          </a:solidFill>
                          <a:latin typeface="+mj-lt"/>
                          <a:ea typeface="+mn-ea"/>
                          <a:cs typeface="+mn-cs"/>
                        </a:rPr>
                        <a:t>b</a:t>
                      </a:r>
                      <a:r>
                        <a:rPr lang="en-US" sz="1500" b="0" i="1" kern="1200" spc="-30" dirty="0">
                          <a:solidFill>
                            <a:srgbClr val="FF0000"/>
                          </a:solidFill>
                          <a:latin typeface="+mj-lt"/>
                          <a:ea typeface="+mn-ea"/>
                          <a:cs typeface="+mn-cs"/>
                        </a:rPr>
                        <a:t>s</a:t>
                      </a:r>
                      <a:r>
                        <a:rPr lang="en-US" sz="1500" b="0" i="1" kern="1200" dirty="0">
                          <a:solidFill>
                            <a:srgbClr val="FF0000"/>
                          </a:solidFill>
                          <a:latin typeface="+mj-lt"/>
                          <a:ea typeface="+mn-ea"/>
                          <a:cs typeface="+mn-cs"/>
                        </a:rPr>
                        <a:t>t</a:t>
                      </a:r>
                      <a:r>
                        <a:rPr lang="en-US" sz="1500" b="0" i="1" kern="1200" spc="5" dirty="0">
                          <a:solidFill>
                            <a:srgbClr val="FF0000"/>
                          </a:solidFill>
                          <a:latin typeface="+mj-lt"/>
                          <a:ea typeface="+mn-ea"/>
                          <a:cs typeface="+mn-cs"/>
                        </a:rPr>
                        <a:t>r</a:t>
                      </a:r>
                      <a:r>
                        <a:rPr lang="en-US" sz="1500" b="0" i="1" kern="1200" spc="10" dirty="0">
                          <a:solidFill>
                            <a:srgbClr val="FF0000"/>
                          </a:solidFill>
                          <a:latin typeface="+mj-lt"/>
                          <a:ea typeface="+mn-ea"/>
                          <a:cs typeface="+mn-cs"/>
                        </a:rPr>
                        <a:t>u</a:t>
                      </a:r>
                      <a:r>
                        <a:rPr lang="en-US" sz="1500" b="0" i="1" kern="1200" spc="-5" dirty="0">
                          <a:solidFill>
                            <a:srgbClr val="FF0000"/>
                          </a:solidFill>
                          <a:latin typeface="+mj-lt"/>
                          <a:ea typeface="+mn-ea"/>
                          <a:cs typeface="+mn-cs"/>
                        </a:rPr>
                        <a:t>c</a:t>
                      </a:r>
                      <a:r>
                        <a:rPr lang="en-US" sz="1500" b="0" i="1" kern="1200" dirty="0">
                          <a:solidFill>
                            <a:srgbClr val="FF0000"/>
                          </a:solidFill>
                          <a:latin typeface="+mj-lt"/>
                          <a:ea typeface="+mn-ea"/>
                          <a:cs typeface="+mn-cs"/>
                        </a:rPr>
                        <a:t>t</a:t>
                      </a:r>
                      <a:r>
                        <a:rPr lang="en-US" sz="1500" b="0" i="1" kern="1200" spc="-5" dirty="0">
                          <a:solidFill>
                            <a:srgbClr val="FF0000"/>
                          </a:solidFill>
                          <a:latin typeface="+mj-lt"/>
                          <a:ea typeface="+mn-ea"/>
                          <a:cs typeface="+mn-cs"/>
                        </a:rPr>
                        <a:t>i</a:t>
                      </a:r>
                      <a:r>
                        <a:rPr lang="en-US" sz="1500" b="0" i="1" kern="1200" spc="10" dirty="0">
                          <a:solidFill>
                            <a:srgbClr val="FF0000"/>
                          </a:solidFill>
                          <a:latin typeface="+mj-lt"/>
                          <a:ea typeface="+mn-ea"/>
                          <a:cs typeface="+mn-cs"/>
                        </a:rPr>
                        <a:t>n</a:t>
                      </a:r>
                      <a:r>
                        <a:rPr lang="en-US" sz="1500" b="0" i="1" kern="1200" dirty="0">
                          <a:solidFill>
                            <a:srgbClr val="FF0000"/>
                          </a:solidFill>
                          <a:latin typeface="+mj-lt"/>
                          <a:ea typeface="+mn-ea"/>
                          <a:cs typeface="+mn-cs"/>
                        </a:rPr>
                        <a:t>g</a:t>
                      </a:r>
                      <a:r>
                        <a:rPr lang="en-US" sz="1500" b="0" i="1" kern="1200" spc="-45" dirty="0">
                          <a:solidFill>
                            <a:srgbClr val="FF0000"/>
                          </a:solidFill>
                          <a:latin typeface="+mj-lt"/>
                          <a:ea typeface="+mn-ea"/>
                          <a:cs typeface="+mn-cs"/>
                        </a:rPr>
                        <a:t> </a:t>
                      </a:r>
                      <a:r>
                        <a:rPr lang="en-US" sz="1500" b="0" i="1" kern="1200" dirty="0">
                          <a:solidFill>
                            <a:srgbClr val="FF0000"/>
                          </a:solidFill>
                          <a:latin typeface="+mj-lt"/>
                          <a:ea typeface="+mn-ea"/>
                          <a:cs typeface="+mn-cs"/>
                        </a:rPr>
                        <a:t>O</a:t>
                      </a:r>
                      <a:r>
                        <a:rPr lang="en-US" sz="1500" b="0" i="1" kern="1200" spc="-25" dirty="0">
                          <a:solidFill>
                            <a:srgbClr val="FF0000"/>
                          </a:solidFill>
                          <a:latin typeface="+mj-lt"/>
                          <a:ea typeface="+mn-ea"/>
                          <a:cs typeface="+mn-cs"/>
                        </a:rPr>
                        <a:t>f</a:t>
                      </a:r>
                      <a:r>
                        <a:rPr lang="en-US" sz="1500" b="0" i="1" kern="1200" dirty="0">
                          <a:solidFill>
                            <a:srgbClr val="FF0000"/>
                          </a:solidFill>
                          <a:latin typeface="+mj-lt"/>
                          <a:ea typeface="+mn-ea"/>
                          <a:cs typeface="+mn-cs"/>
                        </a:rPr>
                        <a:t>f</a:t>
                      </a:r>
                      <a:r>
                        <a:rPr lang="en-US" sz="1500" b="0" i="1" kern="1200" spc="-5" dirty="0">
                          <a:solidFill>
                            <a:srgbClr val="FF0000"/>
                          </a:solidFill>
                          <a:latin typeface="+mj-lt"/>
                          <a:ea typeface="+mn-ea"/>
                          <a:cs typeface="+mn-cs"/>
                        </a:rPr>
                        <a:t>ic</a:t>
                      </a:r>
                      <a:r>
                        <a:rPr lang="en-US" sz="1500" b="0" i="1" kern="1200" dirty="0">
                          <a:solidFill>
                            <a:srgbClr val="FF0000"/>
                          </a:solidFill>
                          <a:latin typeface="+mj-lt"/>
                          <a:ea typeface="+mn-ea"/>
                          <a:cs typeface="+mn-cs"/>
                        </a:rPr>
                        <a:t>er  </a:t>
                      </a:r>
                    </a:p>
                    <a:p>
                      <a:pPr marL="443230" marR="432434" lvl="0" indent="-342900" algn="l" defTabSz="914400" rtl="0" eaLnBrk="1" fontAlgn="auto" latinLnBrk="0" hangingPunct="1">
                        <a:lnSpc>
                          <a:spcPct val="102699"/>
                        </a:lnSpc>
                        <a:spcBef>
                          <a:spcPts val="1415"/>
                        </a:spcBef>
                        <a:spcAft>
                          <a:spcPts val="0"/>
                        </a:spcAft>
                        <a:buClrTx/>
                        <a:buSzTx/>
                        <a:buFont typeface="+mj-lt"/>
                        <a:buAutoNum type="alphaLcParenR"/>
                        <a:tabLst/>
                        <a:defRPr/>
                      </a:pPr>
                      <a:r>
                        <a:rPr lang="en-US" sz="1500" b="0" i="1" kern="1200" dirty="0">
                          <a:solidFill>
                            <a:srgbClr val="FF0000"/>
                          </a:solidFill>
                          <a:latin typeface="+mj-lt"/>
                          <a:ea typeface="+mn-ea"/>
                          <a:cs typeface="+mn-cs"/>
                        </a:rPr>
                        <a:t>Tamper</a:t>
                      </a:r>
                      <a:r>
                        <a:rPr lang="en-US" sz="1500" b="0" i="1" kern="1200" spc="-50" dirty="0">
                          <a:solidFill>
                            <a:srgbClr val="FF0000"/>
                          </a:solidFill>
                          <a:latin typeface="+mj-lt"/>
                          <a:ea typeface="+mn-ea"/>
                          <a:cs typeface="+mn-cs"/>
                        </a:rPr>
                        <a:t> </a:t>
                      </a:r>
                      <a:r>
                        <a:rPr lang="en-US" sz="1500" b="0" i="1" kern="1200" spc="10" dirty="0">
                          <a:solidFill>
                            <a:srgbClr val="FF0000"/>
                          </a:solidFill>
                          <a:latin typeface="+mj-lt"/>
                          <a:ea typeface="+mn-ea"/>
                          <a:cs typeface="+mn-cs"/>
                        </a:rPr>
                        <a:t>Records</a:t>
                      </a:r>
                      <a:endParaRPr lang="en-US" sz="1500" b="0" i="1" kern="1200" dirty="0">
                        <a:solidFill>
                          <a:srgbClr val="FF0000"/>
                        </a:solidFill>
                        <a:latin typeface="+mj-lt"/>
                        <a:ea typeface="+mn-ea"/>
                        <a:cs typeface="Times New Roman" panose="02020603050405020304" pitchFamily="18" charset="0"/>
                      </a:endParaRPr>
                    </a:p>
                    <a:p>
                      <a:pPr marL="100330" marR="432434">
                        <a:lnSpc>
                          <a:spcPct val="102699"/>
                        </a:lnSpc>
                        <a:spcBef>
                          <a:spcPts val="1415"/>
                        </a:spcBef>
                      </a:pPr>
                      <a:endParaRPr sz="1500" dirty="0">
                        <a:solidFill>
                          <a:srgbClr val="FF0000"/>
                        </a:solidFill>
                        <a:latin typeface="+mj-lt"/>
                        <a:cs typeface="Tahoma"/>
                      </a:endParaRPr>
                    </a:p>
                  </a:txBody>
                  <a:tcPr marL="0" marR="0" marT="179705" marB="0">
                    <a:lnL w="19050">
                      <a:solidFill>
                        <a:srgbClr val="CFD8DB"/>
                      </a:solidFill>
                      <a:prstDash val="solid"/>
                    </a:lnL>
                    <a:lnR w="19050">
                      <a:solidFill>
                        <a:srgbClr val="CFD8DB"/>
                      </a:solidFill>
                      <a:prstDash val="solid"/>
                    </a:lnR>
                    <a:lnT w="19050">
                      <a:solidFill>
                        <a:srgbClr val="CFD8DB"/>
                      </a:solidFill>
                      <a:prstDash val="solid"/>
                    </a:lnT>
                    <a:lnB w="19050">
                      <a:solidFill>
                        <a:srgbClr val="CFD8DB"/>
                      </a:solidFill>
                      <a:prstDash val="solid"/>
                    </a:lnB>
                  </a:tcPr>
                </a:tc>
                <a:tc>
                  <a:txBody>
                    <a:bodyPr/>
                    <a:lstStyle/>
                    <a:p>
                      <a:pPr algn="ctr">
                        <a:lnSpc>
                          <a:spcPct val="100000"/>
                        </a:lnSpc>
                        <a:spcBef>
                          <a:spcPts val="30"/>
                        </a:spcBef>
                      </a:pPr>
                      <a:endParaRPr lang="en-IN" sz="1500" dirty="0">
                        <a:solidFill>
                          <a:schemeClr val="tx1"/>
                        </a:solidFill>
                        <a:latin typeface="+mj-lt"/>
                        <a:cs typeface="Tahoma"/>
                      </a:endParaRPr>
                    </a:p>
                    <a:p>
                      <a:pPr algn="ctr">
                        <a:lnSpc>
                          <a:spcPct val="100000"/>
                        </a:lnSpc>
                        <a:spcBef>
                          <a:spcPts val="30"/>
                        </a:spcBef>
                      </a:pPr>
                      <a:endParaRPr lang="en-IN" sz="1500" dirty="0">
                        <a:solidFill>
                          <a:schemeClr val="tx1"/>
                        </a:solidFill>
                        <a:latin typeface="+mj-lt"/>
                        <a:cs typeface="Tahoma"/>
                      </a:endParaRPr>
                    </a:p>
                    <a:p>
                      <a:pPr algn="ctr">
                        <a:lnSpc>
                          <a:spcPct val="100000"/>
                        </a:lnSpc>
                        <a:spcBef>
                          <a:spcPts val="30"/>
                        </a:spcBef>
                      </a:pPr>
                      <a:endParaRPr lang="en-IN" sz="1500" dirty="0">
                        <a:solidFill>
                          <a:schemeClr val="tx1"/>
                        </a:solidFill>
                        <a:latin typeface="+mj-lt"/>
                        <a:cs typeface="Tahoma"/>
                      </a:endParaRPr>
                    </a:p>
                    <a:p>
                      <a:pPr algn="ctr">
                        <a:lnSpc>
                          <a:spcPct val="100000"/>
                        </a:lnSpc>
                        <a:spcBef>
                          <a:spcPts val="30"/>
                        </a:spcBef>
                      </a:pPr>
                      <a:r>
                        <a:rPr lang="en-IN" sz="1500" dirty="0">
                          <a:solidFill>
                            <a:schemeClr val="tx1"/>
                          </a:solidFill>
                          <a:latin typeface="+mj-lt"/>
                          <a:cs typeface="Tahoma"/>
                        </a:rPr>
                        <a:t>6 months</a:t>
                      </a:r>
                      <a:endParaRPr sz="1500" dirty="0">
                        <a:solidFill>
                          <a:schemeClr val="tx1"/>
                        </a:solidFill>
                        <a:latin typeface="+mj-lt"/>
                        <a:cs typeface="Tahoma"/>
                      </a:endParaRPr>
                    </a:p>
                  </a:txBody>
                  <a:tcPr marL="0" marR="0" marT="3810" marB="0">
                    <a:lnL w="19050">
                      <a:solidFill>
                        <a:srgbClr val="CFD8DB"/>
                      </a:solidFill>
                      <a:prstDash val="solid"/>
                    </a:lnL>
                    <a:lnR w="19050">
                      <a:solidFill>
                        <a:srgbClr val="CFD8DB"/>
                      </a:solidFill>
                      <a:prstDash val="solid"/>
                    </a:lnR>
                    <a:lnT w="19050">
                      <a:solidFill>
                        <a:srgbClr val="CFD8DB"/>
                      </a:solidFill>
                      <a:prstDash val="solid"/>
                    </a:lnT>
                    <a:lnB w="19050">
                      <a:solidFill>
                        <a:srgbClr val="CFD8DB"/>
                      </a:solidFill>
                      <a:prstDash val="solid"/>
                    </a:lnB>
                  </a:tcPr>
                </a:tc>
                <a:tc>
                  <a:txBody>
                    <a:bodyPr/>
                    <a:lstStyle/>
                    <a:p>
                      <a:pPr marL="100965" algn="ctr">
                        <a:lnSpc>
                          <a:spcPct val="100000"/>
                        </a:lnSpc>
                        <a:spcBef>
                          <a:spcPts val="540"/>
                        </a:spcBef>
                      </a:pPr>
                      <a:endParaRPr lang="en-IN" sz="1500" dirty="0">
                        <a:solidFill>
                          <a:schemeClr val="tx1"/>
                        </a:solidFill>
                        <a:latin typeface="+mj-lt"/>
                        <a:ea typeface="Tahoma" panose="020B0604030504040204" pitchFamily="34" charset="0"/>
                        <a:cs typeface="Tahoma" panose="020B0604030504040204" pitchFamily="34" charset="0"/>
                      </a:endParaRPr>
                    </a:p>
                    <a:p>
                      <a:pPr marL="100965" algn="ctr">
                        <a:lnSpc>
                          <a:spcPct val="100000"/>
                        </a:lnSpc>
                        <a:spcBef>
                          <a:spcPts val="540"/>
                        </a:spcBef>
                      </a:pPr>
                      <a:endParaRPr lang="en-IN" sz="1500" dirty="0">
                        <a:solidFill>
                          <a:schemeClr val="tx1"/>
                        </a:solidFill>
                        <a:latin typeface="+mj-lt"/>
                        <a:ea typeface="Tahoma" panose="020B0604030504040204" pitchFamily="34" charset="0"/>
                        <a:cs typeface="Tahoma" panose="020B0604030504040204" pitchFamily="34" charset="0"/>
                      </a:endParaRPr>
                    </a:p>
                    <a:p>
                      <a:pPr marL="100965" algn="ctr">
                        <a:lnSpc>
                          <a:spcPct val="100000"/>
                        </a:lnSpc>
                        <a:spcBef>
                          <a:spcPts val="540"/>
                        </a:spcBef>
                      </a:pPr>
                      <a:r>
                        <a:rPr lang="en-IN" sz="1500" dirty="0">
                          <a:solidFill>
                            <a:schemeClr val="tx1"/>
                          </a:solidFill>
                          <a:latin typeface="+mj-lt"/>
                          <a:ea typeface="Tahoma" panose="020B0604030504040204" pitchFamily="34" charset="0"/>
                          <a:cs typeface="Tahoma" panose="020B0604030504040204" pitchFamily="34" charset="0"/>
                        </a:rPr>
                        <a:t>Yes</a:t>
                      </a:r>
                      <a:endParaRPr sz="1500" dirty="0">
                        <a:solidFill>
                          <a:schemeClr val="tx1"/>
                        </a:solidFill>
                        <a:latin typeface="+mj-lt"/>
                        <a:ea typeface="Tahoma" panose="020B0604030504040204" pitchFamily="34" charset="0"/>
                        <a:cs typeface="Tahoma" panose="020B0604030504040204" pitchFamily="34" charset="0"/>
                      </a:endParaRPr>
                    </a:p>
                  </a:txBody>
                  <a:tcPr marL="0" marR="0" marT="68580" marB="0">
                    <a:lnL w="19050" cap="flat" cmpd="sng" algn="ctr">
                      <a:solidFill>
                        <a:srgbClr val="CFD8DB"/>
                      </a:solidFill>
                      <a:prstDash val="solid"/>
                      <a:round/>
                      <a:headEnd type="none" w="med" len="med"/>
                      <a:tailEnd type="none" w="med" len="med"/>
                    </a:lnL>
                    <a:lnR w="19050">
                      <a:solidFill>
                        <a:srgbClr val="CFD8DB"/>
                      </a:solidFill>
                      <a:prstDash val="solid"/>
                    </a:lnR>
                    <a:lnT w="19050" cap="flat" cmpd="sng" algn="ctr">
                      <a:solidFill>
                        <a:srgbClr val="CFD8DB"/>
                      </a:solidFill>
                      <a:prstDash val="solid"/>
                      <a:round/>
                      <a:headEnd type="none" w="med" len="med"/>
                      <a:tailEnd type="none" w="med" len="med"/>
                    </a:lnT>
                    <a:lnB w="19050">
                      <a:solidFill>
                        <a:srgbClr val="CFD8DB"/>
                      </a:solidFill>
                      <a:prstDash val="solid"/>
                    </a:lnB>
                  </a:tcPr>
                </a:tc>
                <a:extLst>
                  <a:ext uri="{0D108BD9-81ED-4DB2-BD59-A6C34878D82A}">
                    <a16:rowId xmlns:a16="http://schemas.microsoft.com/office/drawing/2014/main" val="10004"/>
                  </a:ext>
                </a:extLst>
              </a:tr>
            </a:tbl>
          </a:graphicData>
        </a:graphic>
      </p:graphicFrame>
      <p:sp>
        <p:nvSpPr>
          <p:cNvPr id="13" name="Rectangle 12">
            <a:extLst>
              <a:ext uri="{FF2B5EF4-FFF2-40B4-BE49-F238E27FC236}">
                <a16:creationId xmlns:a16="http://schemas.microsoft.com/office/drawing/2014/main" id="{17667115-0117-5F1C-336C-FF0997DC6701}"/>
              </a:ext>
            </a:extLst>
          </p:cNvPr>
          <p:cNvSpPr/>
          <p:nvPr/>
        </p:nvSpPr>
        <p:spPr>
          <a:xfrm>
            <a:off x="5270052" y="1211712"/>
            <a:ext cx="1651895" cy="5835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900"/>
          </a:p>
        </p:txBody>
      </p:sp>
      <p:sp>
        <p:nvSpPr>
          <p:cNvPr id="2" name="TextBox 1">
            <a:extLst>
              <a:ext uri="{FF2B5EF4-FFF2-40B4-BE49-F238E27FC236}">
                <a16:creationId xmlns:a16="http://schemas.microsoft.com/office/drawing/2014/main" id="{A06D7085-A0C8-0782-5B04-FE1A36448168}"/>
              </a:ext>
            </a:extLst>
          </p:cNvPr>
          <p:cNvSpPr txBox="1"/>
          <p:nvPr/>
        </p:nvSpPr>
        <p:spPr>
          <a:xfrm>
            <a:off x="9170504" y="1974574"/>
            <a:ext cx="768626" cy="461665"/>
          </a:xfrm>
          <a:prstGeom prst="rect">
            <a:avLst/>
          </a:prstGeom>
          <a:noFill/>
        </p:spPr>
        <p:txBody>
          <a:bodyPr wrap="square" rtlCol="0">
            <a:spAutoFit/>
          </a:bodyPr>
          <a:lstStyle/>
          <a:p>
            <a:r>
              <a:rPr lang="en-IN" sz="2400" b="1" dirty="0">
                <a:solidFill>
                  <a:schemeClr val="tx2"/>
                </a:solidFill>
              </a:rPr>
              <a:t>&amp;</a:t>
            </a:r>
            <a:endParaRPr lang="en-IN" b="1" dirty="0">
              <a:solidFill>
                <a:schemeClr val="tx2"/>
              </a:solidFill>
            </a:endParaRPr>
          </a:p>
        </p:txBody>
      </p:sp>
      <p:sp>
        <p:nvSpPr>
          <p:cNvPr id="3" name="TextBox 2">
            <a:extLst>
              <a:ext uri="{FF2B5EF4-FFF2-40B4-BE49-F238E27FC236}">
                <a16:creationId xmlns:a16="http://schemas.microsoft.com/office/drawing/2014/main" id="{E896FC06-4BBE-1808-2F97-284C6117BA60}"/>
              </a:ext>
            </a:extLst>
          </p:cNvPr>
          <p:cNvSpPr txBox="1"/>
          <p:nvPr/>
        </p:nvSpPr>
        <p:spPr>
          <a:xfrm>
            <a:off x="9170504" y="2995792"/>
            <a:ext cx="768626" cy="461665"/>
          </a:xfrm>
          <a:prstGeom prst="rect">
            <a:avLst/>
          </a:prstGeom>
          <a:noFill/>
        </p:spPr>
        <p:txBody>
          <a:bodyPr wrap="square" rtlCol="0">
            <a:spAutoFit/>
          </a:bodyPr>
          <a:lstStyle/>
          <a:p>
            <a:r>
              <a:rPr lang="en-IN" sz="2400" b="1" dirty="0">
                <a:solidFill>
                  <a:schemeClr val="tx2"/>
                </a:solidFill>
              </a:rPr>
              <a:t>&amp;</a:t>
            </a:r>
            <a:endParaRPr lang="en-IN" b="1" dirty="0">
              <a:solidFill>
                <a:schemeClr val="tx2"/>
              </a:solidFill>
            </a:endParaRPr>
          </a:p>
        </p:txBody>
      </p:sp>
      <p:sp>
        <p:nvSpPr>
          <p:cNvPr id="7" name="TextBox 6">
            <a:extLst>
              <a:ext uri="{FF2B5EF4-FFF2-40B4-BE49-F238E27FC236}">
                <a16:creationId xmlns:a16="http://schemas.microsoft.com/office/drawing/2014/main" id="{F455C39A-C2B9-E5C3-A378-16DBE748D4F0}"/>
              </a:ext>
            </a:extLst>
          </p:cNvPr>
          <p:cNvSpPr txBox="1"/>
          <p:nvPr/>
        </p:nvSpPr>
        <p:spPr>
          <a:xfrm>
            <a:off x="9170504" y="3960097"/>
            <a:ext cx="768626" cy="461665"/>
          </a:xfrm>
          <a:prstGeom prst="rect">
            <a:avLst/>
          </a:prstGeom>
          <a:noFill/>
        </p:spPr>
        <p:txBody>
          <a:bodyPr wrap="square" rtlCol="0">
            <a:spAutoFit/>
          </a:bodyPr>
          <a:lstStyle/>
          <a:p>
            <a:r>
              <a:rPr lang="en-IN" sz="2400" b="1" dirty="0">
                <a:solidFill>
                  <a:schemeClr val="tx2"/>
                </a:solidFill>
              </a:rPr>
              <a:t>&amp;</a:t>
            </a:r>
            <a:endParaRPr lang="en-IN" b="1" dirty="0">
              <a:solidFill>
                <a:schemeClr val="tx2"/>
              </a:solidFill>
            </a:endParaRPr>
          </a:p>
        </p:txBody>
      </p:sp>
      <p:sp>
        <p:nvSpPr>
          <p:cNvPr id="8" name="TextBox 7">
            <a:extLst>
              <a:ext uri="{FF2B5EF4-FFF2-40B4-BE49-F238E27FC236}">
                <a16:creationId xmlns:a16="http://schemas.microsoft.com/office/drawing/2014/main" id="{4D8E0653-B399-7067-AB75-E2F04AD89B78}"/>
              </a:ext>
            </a:extLst>
          </p:cNvPr>
          <p:cNvSpPr txBox="1"/>
          <p:nvPr/>
        </p:nvSpPr>
        <p:spPr>
          <a:xfrm>
            <a:off x="9191383" y="5493821"/>
            <a:ext cx="768626" cy="461665"/>
          </a:xfrm>
          <a:prstGeom prst="rect">
            <a:avLst/>
          </a:prstGeom>
          <a:noFill/>
        </p:spPr>
        <p:txBody>
          <a:bodyPr wrap="square" rtlCol="0">
            <a:spAutoFit/>
          </a:bodyPr>
          <a:lstStyle/>
          <a:p>
            <a:r>
              <a:rPr lang="en-IN" sz="2400" b="1" dirty="0">
                <a:solidFill>
                  <a:schemeClr val="tx2"/>
                </a:solidFill>
              </a:rPr>
              <a:t>or</a:t>
            </a:r>
            <a:endParaRPr lang="en-IN" b="1" dirty="0">
              <a:solidFill>
                <a:schemeClr val="tx2"/>
              </a:solidFill>
            </a:endParaRPr>
          </a:p>
        </p:txBody>
      </p:sp>
      <p:sp>
        <p:nvSpPr>
          <p:cNvPr id="9" name="Title 1">
            <a:extLst>
              <a:ext uri="{FF2B5EF4-FFF2-40B4-BE49-F238E27FC236}">
                <a16:creationId xmlns:a16="http://schemas.microsoft.com/office/drawing/2014/main" id="{DF4BDEA6-A2CE-F0A7-A6F8-89CF400DF2EB}"/>
              </a:ext>
            </a:extLst>
          </p:cNvPr>
          <p:cNvSpPr txBox="1">
            <a:spLocks/>
          </p:cNvSpPr>
          <p:nvPr/>
        </p:nvSpPr>
        <p:spPr>
          <a:xfrm>
            <a:off x="2128320" y="-57506"/>
            <a:ext cx="8870984" cy="147430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400" b="1" dirty="0">
                <a:solidFill>
                  <a:schemeClr val="tx2"/>
                </a:solidFill>
                <a:latin typeface="Century Gothic" panose="020B0502020202020204" pitchFamily="34" charset="0"/>
                <a:ea typeface="Lato Heavy" charset="0"/>
                <a:cs typeface="Poppins" pitchFamily="2" charset="77"/>
              </a:rPr>
              <a:t>SECTION 132:</a:t>
            </a:r>
          </a:p>
          <a:p>
            <a:r>
              <a:rPr lang="en-US" sz="3400" b="1" dirty="0">
                <a:solidFill>
                  <a:schemeClr val="tx2"/>
                </a:solidFill>
                <a:latin typeface="Century Gothic" panose="020B0502020202020204" pitchFamily="34" charset="0"/>
                <a:ea typeface="Lato Heavy" charset="0"/>
                <a:cs typeface="Poppins" pitchFamily="2" charset="77"/>
              </a:rPr>
              <a:t>Punishment for certain offences</a:t>
            </a:r>
            <a:endParaRPr lang="en-IN" sz="3400" dirty="0"/>
          </a:p>
        </p:txBody>
      </p:sp>
    </p:spTree>
    <p:extLst>
      <p:ext uri="{BB962C8B-B14F-4D97-AF65-F5344CB8AC3E}">
        <p14:creationId xmlns:p14="http://schemas.microsoft.com/office/powerpoint/2010/main" val="42820052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F8901C1A-4DE9-A5D1-1020-CD89F0AB3169}"/>
              </a:ext>
            </a:extLst>
          </p:cNvPr>
          <p:cNvSpPr/>
          <p:nvPr/>
        </p:nvSpPr>
        <p:spPr>
          <a:xfrm rot="10800000" flipV="1">
            <a:off x="4796873" y="0"/>
            <a:ext cx="7395127" cy="6858000"/>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400" u="sng" dirty="0">
              <a:solidFill>
                <a:schemeClr val="tx1"/>
              </a:solidFill>
              <a:latin typeface="Century Gothic" panose="020B0502020202020204" pitchFamily="34" charset="0"/>
            </a:endParaRPr>
          </a:p>
        </p:txBody>
      </p:sp>
      <p:sp>
        <p:nvSpPr>
          <p:cNvPr id="6" name="Flowchart: Connector 5">
            <a:extLst>
              <a:ext uri="{FF2B5EF4-FFF2-40B4-BE49-F238E27FC236}">
                <a16:creationId xmlns:a16="http://schemas.microsoft.com/office/drawing/2014/main" id="{5C2B604D-1256-F2F2-1AC4-88C8C6B15DA5}"/>
              </a:ext>
            </a:extLst>
          </p:cNvPr>
          <p:cNvSpPr/>
          <p:nvPr/>
        </p:nvSpPr>
        <p:spPr>
          <a:xfrm>
            <a:off x="2417107" y="-8935"/>
            <a:ext cx="7070651" cy="6857999"/>
          </a:xfrm>
          <a:prstGeom prst="flowChartConnector">
            <a:avLst/>
          </a:prstGeom>
          <a:blipFill dpi="0" rotWithShape="1">
            <a:blip r:embed="rId2">
              <a:alphaModFix amt="20000"/>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 name="Rectangle: Diagonal Corners Rounded 4">
            <a:extLst>
              <a:ext uri="{FF2B5EF4-FFF2-40B4-BE49-F238E27FC236}">
                <a16:creationId xmlns:a16="http://schemas.microsoft.com/office/drawing/2014/main" id="{23B73EEB-005D-B1AF-BC38-8DFDF3CB6E13}"/>
              </a:ext>
            </a:extLst>
          </p:cNvPr>
          <p:cNvSpPr/>
          <p:nvPr/>
        </p:nvSpPr>
        <p:spPr>
          <a:xfrm>
            <a:off x="301170" y="2458206"/>
            <a:ext cx="2552702" cy="1789556"/>
          </a:xfrm>
          <a:prstGeom prst="round2DiagRect">
            <a:avLst/>
          </a:prstGeom>
          <a:no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IN" dirty="0"/>
          </a:p>
        </p:txBody>
      </p:sp>
      <p:sp>
        <p:nvSpPr>
          <p:cNvPr id="11" name="TextBox 10">
            <a:extLst>
              <a:ext uri="{FF2B5EF4-FFF2-40B4-BE49-F238E27FC236}">
                <a16:creationId xmlns:a16="http://schemas.microsoft.com/office/drawing/2014/main" id="{DC9D1E28-F015-ABD4-7B6A-175000A5D355}"/>
              </a:ext>
            </a:extLst>
          </p:cNvPr>
          <p:cNvSpPr txBox="1"/>
          <p:nvPr/>
        </p:nvSpPr>
        <p:spPr>
          <a:xfrm>
            <a:off x="306785" y="2793094"/>
            <a:ext cx="2552701" cy="1026050"/>
          </a:xfrm>
          <a:prstGeom prst="rect">
            <a:avLst/>
          </a:prstGeom>
          <a:noFill/>
        </p:spPr>
        <p:txBody>
          <a:bodyPr wrap="square" rtlCol="0">
            <a:spAutoFit/>
          </a:bodyPr>
          <a:lstStyle/>
          <a:p>
            <a:pPr marL="12700" marR="5080" algn="ctr">
              <a:lnSpc>
                <a:spcPct val="102499"/>
              </a:lnSpc>
              <a:spcBef>
                <a:spcPts val="95"/>
              </a:spcBef>
            </a:pPr>
            <a:r>
              <a:rPr lang="en-US" sz="1500" b="1" spc="15" dirty="0">
                <a:latin typeface="+mj-lt"/>
                <a:cs typeface="Calibri"/>
              </a:rPr>
              <a:t>Where</a:t>
            </a:r>
            <a:r>
              <a:rPr lang="en-US" sz="1500" b="1" spc="-50" dirty="0">
                <a:latin typeface="+mj-lt"/>
                <a:cs typeface="Calibri"/>
              </a:rPr>
              <a:t> </a:t>
            </a:r>
            <a:r>
              <a:rPr lang="en-US" sz="1500" b="1" spc="15" dirty="0">
                <a:latin typeface="+mj-lt"/>
                <a:cs typeface="Calibri"/>
              </a:rPr>
              <a:t>a</a:t>
            </a:r>
            <a:r>
              <a:rPr lang="en-US" sz="1500" b="1" spc="-20" dirty="0">
                <a:latin typeface="+mj-lt"/>
                <a:cs typeface="Calibri"/>
              </a:rPr>
              <a:t> </a:t>
            </a:r>
            <a:r>
              <a:rPr lang="en-US" sz="1500" b="1" spc="15" dirty="0">
                <a:latin typeface="+mj-lt"/>
                <a:cs typeface="Calibri"/>
              </a:rPr>
              <a:t>person </a:t>
            </a:r>
            <a:r>
              <a:rPr lang="en-US" sz="1500" b="1" spc="-315" dirty="0">
                <a:latin typeface="+mj-lt"/>
                <a:cs typeface="Calibri"/>
              </a:rPr>
              <a:t> </a:t>
            </a:r>
            <a:r>
              <a:rPr lang="en-US" sz="1500" b="1" spc="15" dirty="0">
                <a:latin typeface="+mj-lt"/>
                <a:cs typeface="Calibri"/>
              </a:rPr>
              <a:t>either </a:t>
            </a:r>
            <a:r>
              <a:rPr lang="en-US" sz="1500" b="1" spc="5" dirty="0">
                <a:latin typeface="+mj-lt"/>
                <a:cs typeface="Calibri"/>
              </a:rPr>
              <a:t>officer </a:t>
            </a:r>
            <a:r>
              <a:rPr lang="en-US" sz="1500" b="1" spc="10" dirty="0">
                <a:latin typeface="+mj-lt"/>
                <a:cs typeface="Calibri"/>
              </a:rPr>
              <a:t>/ </a:t>
            </a:r>
            <a:r>
              <a:rPr lang="en-US" sz="1500" b="1" spc="15" dirty="0">
                <a:latin typeface="+mj-lt"/>
                <a:cs typeface="Calibri"/>
              </a:rPr>
              <a:t> government </a:t>
            </a:r>
            <a:r>
              <a:rPr lang="en-US" sz="1500" b="1" spc="20" dirty="0">
                <a:latin typeface="+mj-lt"/>
                <a:cs typeface="Calibri"/>
              </a:rPr>
              <a:t> </a:t>
            </a:r>
            <a:r>
              <a:rPr lang="en-US" sz="1500" b="1" spc="10" dirty="0">
                <a:latin typeface="+mj-lt"/>
                <a:cs typeface="Calibri"/>
              </a:rPr>
              <a:t>servant </a:t>
            </a:r>
            <a:r>
              <a:rPr lang="en-US" sz="1500" b="1" spc="15" dirty="0">
                <a:latin typeface="+mj-lt"/>
                <a:cs typeface="Calibri"/>
              </a:rPr>
              <a:t>or </a:t>
            </a:r>
            <a:r>
              <a:rPr lang="en-US" sz="1500" b="1" spc="10" dirty="0">
                <a:latin typeface="+mj-lt"/>
                <a:cs typeface="Calibri"/>
              </a:rPr>
              <a:t>any </a:t>
            </a:r>
            <a:r>
              <a:rPr lang="en-US" sz="1500" b="1" spc="15" dirty="0">
                <a:latin typeface="+mj-lt"/>
                <a:cs typeface="Calibri"/>
              </a:rPr>
              <a:t> other person or </a:t>
            </a:r>
            <a:r>
              <a:rPr lang="en-US" sz="1500" b="1" spc="-315" dirty="0">
                <a:latin typeface="+mj-lt"/>
                <a:cs typeface="Calibri"/>
              </a:rPr>
              <a:t> </a:t>
            </a:r>
            <a:r>
              <a:rPr lang="en-US" sz="1500" b="1" spc="5" dirty="0">
                <a:latin typeface="+mj-lt"/>
                <a:cs typeface="Calibri"/>
              </a:rPr>
              <a:t>agent </a:t>
            </a:r>
            <a:r>
              <a:rPr lang="en-US" sz="1500" b="1" spc="15" dirty="0">
                <a:latin typeface="+mj-lt"/>
                <a:cs typeface="Calibri"/>
              </a:rPr>
              <a:t>of above </a:t>
            </a:r>
            <a:r>
              <a:rPr lang="en-US" sz="1500" b="1" spc="20" dirty="0">
                <a:latin typeface="+mj-lt"/>
                <a:cs typeface="Calibri"/>
              </a:rPr>
              <a:t> </a:t>
            </a:r>
            <a:r>
              <a:rPr lang="en-US" sz="1500" b="1" spc="15" dirty="0">
                <a:latin typeface="+mj-lt"/>
                <a:cs typeface="Calibri"/>
              </a:rPr>
              <a:t>persons</a:t>
            </a:r>
            <a:endParaRPr lang="en-US" sz="1500" b="1" dirty="0">
              <a:latin typeface="+mj-lt"/>
              <a:cs typeface="Calibri"/>
            </a:endParaRPr>
          </a:p>
        </p:txBody>
      </p:sp>
      <p:sp>
        <p:nvSpPr>
          <p:cNvPr id="12" name="object 7">
            <a:extLst>
              <a:ext uri="{FF2B5EF4-FFF2-40B4-BE49-F238E27FC236}">
                <a16:creationId xmlns:a16="http://schemas.microsoft.com/office/drawing/2014/main" id="{1474F6CF-261D-88B7-FD4D-7CF8795BB9FD}"/>
              </a:ext>
            </a:extLst>
          </p:cNvPr>
          <p:cNvSpPr/>
          <p:nvPr/>
        </p:nvSpPr>
        <p:spPr>
          <a:xfrm>
            <a:off x="2926053" y="3343762"/>
            <a:ext cx="1237615" cy="97790"/>
          </a:xfrm>
          <a:custGeom>
            <a:avLst/>
            <a:gdLst/>
            <a:ahLst/>
            <a:cxnLst/>
            <a:rect l="l" t="t" r="r" b="b"/>
            <a:pathLst>
              <a:path w="1237614" h="97789">
                <a:moveTo>
                  <a:pt x="1194815" y="48768"/>
                </a:moveTo>
                <a:lnTo>
                  <a:pt x="1149095" y="76200"/>
                </a:lnTo>
                <a:lnTo>
                  <a:pt x="1143000" y="79248"/>
                </a:lnTo>
                <a:lnTo>
                  <a:pt x="1143000" y="85343"/>
                </a:lnTo>
                <a:lnTo>
                  <a:pt x="1146048" y="91439"/>
                </a:lnTo>
                <a:lnTo>
                  <a:pt x="1146048" y="94487"/>
                </a:lnTo>
                <a:lnTo>
                  <a:pt x="1155191" y="97536"/>
                </a:lnTo>
                <a:lnTo>
                  <a:pt x="1158239" y="94487"/>
                </a:lnTo>
                <a:lnTo>
                  <a:pt x="1221638" y="57912"/>
                </a:lnTo>
                <a:lnTo>
                  <a:pt x="1210055" y="57912"/>
                </a:lnTo>
                <a:lnTo>
                  <a:pt x="1194815" y="48768"/>
                </a:lnTo>
                <a:close/>
              </a:path>
              <a:path w="1237614" h="97789">
                <a:moveTo>
                  <a:pt x="1179576" y="39624"/>
                </a:moveTo>
                <a:lnTo>
                  <a:pt x="0" y="39624"/>
                </a:lnTo>
                <a:lnTo>
                  <a:pt x="0" y="57912"/>
                </a:lnTo>
                <a:lnTo>
                  <a:pt x="1179576" y="57912"/>
                </a:lnTo>
                <a:lnTo>
                  <a:pt x="1194815" y="48768"/>
                </a:lnTo>
                <a:lnTo>
                  <a:pt x="1179576" y="39624"/>
                </a:lnTo>
                <a:close/>
              </a:path>
              <a:path w="1237614" h="97789">
                <a:moveTo>
                  <a:pt x="1210055" y="39624"/>
                </a:moveTo>
                <a:lnTo>
                  <a:pt x="1194815" y="48768"/>
                </a:lnTo>
                <a:lnTo>
                  <a:pt x="1210055" y="57912"/>
                </a:lnTo>
                <a:lnTo>
                  <a:pt x="1210055" y="39624"/>
                </a:lnTo>
                <a:close/>
              </a:path>
              <a:path w="1237614" h="97789">
                <a:moveTo>
                  <a:pt x="1216152" y="39624"/>
                </a:moveTo>
                <a:lnTo>
                  <a:pt x="1210055" y="39624"/>
                </a:lnTo>
                <a:lnTo>
                  <a:pt x="1210055" y="57912"/>
                </a:lnTo>
                <a:lnTo>
                  <a:pt x="1216152" y="57912"/>
                </a:lnTo>
                <a:lnTo>
                  <a:pt x="1216152" y="39624"/>
                </a:lnTo>
                <a:close/>
              </a:path>
              <a:path w="1237614" h="97789">
                <a:moveTo>
                  <a:pt x="1221638" y="39624"/>
                </a:moveTo>
                <a:lnTo>
                  <a:pt x="1216152" y="39624"/>
                </a:lnTo>
                <a:lnTo>
                  <a:pt x="1216152" y="57912"/>
                </a:lnTo>
                <a:lnTo>
                  <a:pt x="1221638" y="57912"/>
                </a:lnTo>
                <a:lnTo>
                  <a:pt x="1237487" y="48768"/>
                </a:lnTo>
                <a:lnTo>
                  <a:pt x="1221638" y="39624"/>
                </a:lnTo>
                <a:close/>
              </a:path>
              <a:path w="1237614" h="97789">
                <a:moveTo>
                  <a:pt x="1155191" y="0"/>
                </a:moveTo>
                <a:lnTo>
                  <a:pt x="1146048" y="3048"/>
                </a:lnTo>
                <a:lnTo>
                  <a:pt x="1146048" y="6096"/>
                </a:lnTo>
                <a:lnTo>
                  <a:pt x="1143000" y="12191"/>
                </a:lnTo>
                <a:lnTo>
                  <a:pt x="1143000" y="18287"/>
                </a:lnTo>
                <a:lnTo>
                  <a:pt x="1149095" y="21336"/>
                </a:lnTo>
                <a:lnTo>
                  <a:pt x="1194815" y="48768"/>
                </a:lnTo>
                <a:lnTo>
                  <a:pt x="1210055" y="39624"/>
                </a:lnTo>
                <a:lnTo>
                  <a:pt x="1221638" y="39624"/>
                </a:lnTo>
                <a:lnTo>
                  <a:pt x="1158239" y="3048"/>
                </a:lnTo>
                <a:lnTo>
                  <a:pt x="1155191" y="0"/>
                </a:lnTo>
                <a:close/>
              </a:path>
            </a:pathLst>
          </a:custGeom>
          <a:solidFill>
            <a:srgbClr val="FF0000"/>
          </a:solidFill>
        </p:spPr>
        <p:txBody>
          <a:bodyPr wrap="square" lIns="0" tIns="0" rIns="0" bIns="0" rtlCol="0"/>
          <a:lstStyle/>
          <a:p>
            <a:endParaRPr>
              <a:solidFill>
                <a:srgbClr val="FF0000"/>
              </a:solidFill>
            </a:endParaRPr>
          </a:p>
        </p:txBody>
      </p:sp>
      <p:sp>
        <p:nvSpPr>
          <p:cNvPr id="13" name="TextBox 12">
            <a:extLst>
              <a:ext uri="{FF2B5EF4-FFF2-40B4-BE49-F238E27FC236}">
                <a16:creationId xmlns:a16="http://schemas.microsoft.com/office/drawing/2014/main" id="{B9648322-B09B-543D-848D-DC498C60A14C}"/>
              </a:ext>
            </a:extLst>
          </p:cNvPr>
          <p:cNvSpPr txBox="1"/>
          <p:nvPr/>
        </p:nvSpPr>
        <p:spPr>
          <a:xfrm>
            <a:off x="2926054" y="2983652"/>
            <a:ext cx="1427583" cy="369332"/>
          </a:xfrm>
          <a:prstGeom prst="rect">
            <a:avLst/>
          </a:prstGeom>
          <a:noFill/>
        </p:spPr>
        <p:txBody>
          <a:bodyPr wrap="square" rtlCol="0">
            <a:spAutoFit/>
          </a:bodyPr>
          <a:lstStyle/>
          <a:p>
            <a:r>
              <a:rPr lang="en-IN" b="1" i="1" dirty="0">
                <a:solidFill>
                  <a:srgbClr val="FF0000"/>
                </a:solidFill>
              </a:rPr>
              <a:t>Engaged in</a:t>
            </a:r>
          </a:p>
        </p:txBody>
      </p:sp>
      <p:sp>
        <p:nvSpPr>
          <p:cNvPr id="14" name="Rectangle: Diagonal Corners Rounded 13">
            <a:extLst>
              <a:ext uri="{FF2B5EF4-FFF2-40B4-BE49-F238E27FC236}">
                <a16:creationId xmlns:a16="http://schemas.microsoft.com/office/drawing/2014/main" id="{0B16980A-25D2-200C-24F9-35BDB4FC86C6}"/>
              </a:ext>
            </a:extLst>
          </p:cNvPr>
          <p:cNvSpPr/>
          <p:nvPr/>
        </p:nvSpPr>
        <p:spPr>
          <a:xfrm>
            <a:off x="4163668" y="2617253"/>
            <a:ext cx="2605179" cy="755186"/>
          </a:xfrm>
          <a:prstGeom prst="round2DiagRect">
            <a:avLst/>
          </a:prstGeom>
          <a:no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IN" dirty="0"/>
          </a:p>
        </p:txBody>
      </p:sp>
      <p:sp>
        <p:nvSpPr>
          <p:cNvPr id="16" name="TextBox 15">
            <a:extLst>
              <a:ext uri="{FF2B5EF4-FFF2-40B4-BE49-F238E27FC236}">
                <a16:creationId xmlns:a16="http://schemas.microsoft.com/office/drawing/2014/main" id="{F52CDF4E-1216-8F13-ABD0-BA33ACDFB663}"/>
              </a:ext>
            </a:extLst>
          </p:cNvPr>
          <p:cNvSpPr txBox="1"/>
          <p:nvPr/>
        </p:nvSpPr>
        <p:spPr>
          <a:xfrm>
            <a:off x="4191180" y="2726062"/>
            <a:ext cx="2750384" cy="830997"/>
          </a:xfrm>
          <a:prstGeom prst="rect">
            <a:avLst/>
          </a:prstGeom>
          <a:noFill/>
        </p:spPr>
        <p:txBody>
          <a:bodyPr wrap="square" rtlCol="0">
            <a:spAutoFit/>
          </a:bodyPr>
          <a:lstStyle/>
          <a:p>
            <a:r>
              <a:rPr lang="en-US" sz="1500" b="1" spc="15" dirty="0">
                <a:latin typeface="+mj-lt"/>
                <a:cs typeface="Calibri"/>
              </a:rPr>
              <a:t>Compilation of </a:t>
            </a:r>
            <a:r>
              <a:rPr lang="en-US" sz="1500" b="1" spc="20" dirty="0">
                <a:latin typeface="+mj-lt"/>
                <a:cs typeface="Calibri"/>
              </a:rPr>
              <a:t> </a:t>
            </a:r>
            <a:r>
              <a:rPr lang="en-US" sz="1500" b="1" dirty="0">
                <a:latin typeface="+mj-lt"/>
                <a:cs typeface="Calibri"/>
              </a:rPr>
              <a:t>statistical </a:t>
            </a:r>
            <a:r>
              <a:rPr lang="en-US" sz="1500" b="1" spc="5" dirty="0">
                <a:latin typeface="+mj-lt"/>
                <a:cs typeface="Calibri"/>
              </a:rPr>
              <a:t>data </a:t>
            </a:r>
            <a:r>
              <a:rPr lang="en-US" sz="1500" b="1" spc="25" dirty="0">
                <a:latin typeface="+mj-lt"/>
                <a:cs typeface="Calibri"/>
              </a:rPr>
              <a:t>&amp; </a:t>
            </a:r>
            <a:r>
              <a:rPr lang="en-US" sz="1500" b="1" spc="30" dirty="0">
                <a:latin typeface="+mj-lt"/>
                <a:cs typeface="Calibri"/>
              </a:rPr>
              <a:t> </a:t>
            </a:r>
            <a:r>
              <a:rPr lang="en-US" sz="1500" b="1" spc="15" dirty="0">
                <a:latin typeface="+mj-lt"/>
                <a:cs typeface="Calibri"/>
              </a:rPr>
              <a:t>other</a:t>
            </a:r>
            <a:r>
              <a:rPr lang="en-US" sz="1500" b="1" spc="-60" dirty="0">
                <a:latin typeface="+mj-lt"/>
                <a:cs typeface="Calibri"/>
              </a:rPr>
              <a:t> </a:t>
            </a:r>
            <a:r>
              <a:rPr lang="en-US" sz="1500" b="1" spc="10" dirty="0">
                <a:latin typeface="+mj-lt"/>
                <a:cs typeface="Calibri"/>
              </a:rPr>
              <a:t>information</a:t>
            </a:r>
            <a:endParaRPr lang="en-US" sz="1500" b="1" dirty="0">
              <a:latin typeface="+mj-lt"/>
              <a:cs typeface="Calibri"/>
            </a:endParaRPr>
          </a:p>
          <a:p>
            <a:endParaRPr lang="en-IN" dirty="0"/>
          </a:p>
        </p:txBody>
      </p:sp>
      <p:sp>
        <p:nvSpPr>
          <p:cNvPr id="17" name="TextBox 16">
            <a:extLst>
              <a:ext uri="{FF2B5EF4-FFF2-40B4-BE49-F238E27FC236}">
                <a16:creationId xmlns:a16="http://schemas.microsoft.com/office/drawing/2014/main" id="{C57506F6-4F36-3C50-36F1-8DDA694DB1AC}"/>
              </a:ext>
            </a:extLst>
          </p:cNvPr>
          <p:cNvSpPr txBox="1"/>
          <p:nvPr/>
        </p:nvSpPr>
        <p:spPr>
          <a:xfrm>
            <a:off x="4384807" y="3560271"/>
            <a:ext cx="2605179" cy="840230"/>
          </a:xfrm>
          <a:prstGeom prst="rect">
            <a:avLst/>
          </a:prstGeom>
          <a:noFill/>
        </p:spPr>
        <p:txBody>
          <a:bodyPr wrap="square" rtlCol="0">
            <a:spAutoFit/>
          </a:bodyPr>
          <a:lstStyle/>
          <a:p>
            <a:pPr marL="60960" marR="5080" indent="-48895">
              <a:lnSpc>
                <a:spcPct val="102099"/>
              </a:lnSpc>
              <a:spcBef>
                <a:spcPts val="100"/>
              </a:spcBef>
            </a:pPr>
            <a:r>
              <a:rPr lang="en-US" sz="1500" b="1" spc="10" dirty="0">
                <a:latin typeface="Calibri"/>
                <a:cs typeface="Calibri"/>
              </a:rPr>
              <a:t>Provision</a:t>
            </a:r>
            <a:r>
              <a:rPr lang="en-US" sz="1500" b="1" spc="-55" dirty="0">
                <a:latin typeface="Calibri"/>
                <a:cs typeface="Calibri"/>
              </a:rPr>
              <a:t> </a:t>
            </a:r>
            <a:r>
              <a:rPr lang="en-US" sz="1500" b="1" spc="15" dirty="0">
                <a:latin typeface="Calibri"/>
                <a:cs typeface="Calibri"/>
              </a:rPr>
              <a:t>of</a:t>
            </a:r>
            <a:r>
              <a:rPr lang="en-US" sz="1500" b="1" spc="-15" dirty="0">
                <a:latin typeface="Calibri"/>
                <a:cs typeface="Calibri"/>
              </a:rPr>
              <a:t> </a:t>
            </a:r>
            <a:r>
              <a:rPr lang="en-US" sz="1500" b="1" spc="15" dirty="0">
                <a:latin typeface="Calibri"/>
                <a:cs typeface="Calibri"/>
              </a:rPr>
              <a:t>service </a:t>
            </a:r>
            <a:r>
              <a:rPr lang="en-US" sz="1500" b="1" spc="-310" dirty="0">
                <a:latin typeface="Calibri"/>
                <a:cs typeface="Calibri"/>
              </a:rPr>
              <a:t> </a:t>
            </a:r>
            <a:r>
              <a:rPr lang="en-US" sz="1500" b="1" spc="15" dirty="0">
                <a:latin typeface="Calibri"/>
                <a:cs typeface="Calibri"/>
              </a:rPr>
              <a:t>of</a:t>
            </a:r>
            <a:r>
              <a:rPr lang="en-US" sz="1500" b="1" spc="-40" dirty="0">
                <a:latin typeface="Calibri"/>
                <a:cs typeface="Calibri"/>
              </a:rPr>
              <a:t> </a:t>
            </a:r>
            <a:r>
              <a:rPr lang="en-US" sz="1500" b="1" spc="20" dirty="0">
                <a:latin typeface="Calibri"/>
                <a:cs typeface="Calibri"/>
              </a:rPr>
              <a:t>common</a:t>
            </a:r>
            <a:r>
              <a:rPr lang="en-US" sz="1500" b="1" spc="-25" dirty="0">
                <a:latin typeface="Calibri"/>
                <a:cs typeface="Calibri"/>
              </a:rPr>
              <a:t> </a:t>
            </a:r>
            <a:r>
              <a:rPr lang="en-US" sz="1500" b="1" spc="15" dirty="0">
                <a:latin typeface="Calibri"/>
                <a:cs typeface="Calibri"/>
              </a:rPr>
              <a:t>portal</a:t>
            </a:r>
            <a:endParaRPr lang="en-US" sz="1500" b="1" dirty="0">
              <a:latin typeface="Calibri"/>
              <a:cs typeface="Calibri"/>
            </a:endParaRPr>
          </a:p>
          <a:p>
            <a:endParaRPr lang="en-IN" dirty="0"/>
          </a:p>
        </p:txBody>
      </p:sp>
      <p:sp>
        <p:nvSpPr>
          <p:cNvPr id="18" name="Rectangle: Diagonal Corners Rounded 17">
            <a:extLst>
              <a:ext uri="{FF2B5EF4-FFF2-40B4-BE49-F238E27FC236}">
                <a16:creationId xmlns:a16="http://schemas.microsoft.com/office/drawing/2014/main" id="{4D3BAE95-9E6E-02AC-A116-E69EA7F17A1D}"/>
              </a:ext>
            </a:extLst>
          </p:cNvPr>
          <p:cNvSpPr/>
          <p:nvPr/>
        </p:nvSpPr>
        <p:spPr>
          <a:xfrm>
            <a:off x="4163668" y="3441551"/>
            <a:ext cx="2605179" cy="755186"/>
          </a:xfrm>
          <a:prstGeom prst="round2DiagRect">
            <a:avLst/>
          </a:prstGeom>
          <a:no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IN" dirty="0"/>
          </a:p>
        </p:txBody>
      </p:sp>
      <p:sp>
        <p:nvSpPr>
          <p:cNvPr id="19" name="object 7">
            <a:extLst>
              <a:ext uri="{FF2B5EF4-FFF2-40B4-BE49-F238E27FC236}">
                <a16:creationId xmlns:a16="http://schemas.microsoft.com/office/drawing/2014/main" id="{68A8D112-3F0A-3AB9-F415-923CAC868448}"/>
              </a:ext>
            </a:extLst>
          </p:cNvPr>
          <p:cNvSpPr/>
          <p:nvPr/>
        </p:nvSpPr>
        <p:spPr>
          <a:xfrm rot="1373984">
            <a:off x="6752812" y="2954950"/>
            <a:ext cx="1209358" cy="162534"/>
          </a:xfrm>
          <a:custGeom>
            <a:avLst/>
            <a:gdLst/>
            <a:ahLst/>
            <a:cxnLst/>
            <a:rect l="l" t="t" r="r" b="b"/>
            <a:pathLst>
              <a:path w="1237614" h="97789">
                <a:moveTo>
                  <a:pt x="1194815" y="48768"/>
                </a:moveTo>
                <a:lnTo>
                  <a:pt x="1149095" y="76200"/>
                </a:lnTo>
                <a:lnTo>
                  <a:pt x="1143000" y="79248"/>
                </a:lnTo>
                <a:lnTo>
                  <a:pt x="1143000" y="85343"/>
                </a:lnTo>
                <a:lnTo>
                  <a:pt x="1146048" y="91439"/>
                </a:lnTo>
                <a:lnTo>
                  <a:pt x="1146048" y="94487"/>
                </a:lnTo>
                <a:lnTo>
                  <a:pt x="1155191" y="97536"/>
                </a:lnTo>
                <a:lnTo>
                  <a:pt x="1158239" y="94487"/>
                </a:lnTo>
                <a:lnTo>
                  <a:pt x="1221638" y="57912"/>
                </a:lnTo>
                <a:lnTo>
                  <a:pt x="1210055" y="57912"/>
                </a:lnTo>
                <a:lnTo>
                  <a:pt x="1194815" y="48768"/>
                </a:lnTo>
                <a:close/>
              </a:path>
              <a:path w="1237614" h="97789">
                <a:moveTo>
                  <a:pt x="1179576" y="39624"/>
                </a:moveTo>
                <a:lnTo>
                  <a:pt x="0" y="39624"/>
                </a:lnTo>
                <a:lnTo>
                  <a:pt x="0" y="57912"/>
                </a:lnTo>
                <a:lnTo>
                  <a:pt x="1179576" y="57912"/>
                </a:lnTo>
                <a:lnTo>
                  <a:pt x="1194815" y="48768"/>
                </a:lnTo>
                <a:lnTo>
                  <a:pt x="1179576" y="39624"/>
                </a:lnTo>
                <a:close/>
              </a:path>
              <a:path w="1237614" h="97789">
                <a:moveTo>
                  <a:pt x="1210055" y="39624"/>
                </a:moveTo>
                <a:lnTo>
                  <a:pt x="1194815" y="48768"/>
                </a:lnTo>
                <a:lnTo>
                  <a:pt x="1210055" y="57912"/>
                </a:lnTo>
                <a:lnTo>
                  <a:pt x="1210055" y="39624"/>
                </a:lnTo>
                <a:close/>
              </a:path>
              <a:path w="1237614" h="97789">
                <a:moveTo>
                  <a:pt x="1216152" y="39624"/>
                </a:moveTo>
                <a:lnTo>
                  <a:pt x="1210055" y="39624"/>
                </a:lnTo>
                <a:lnTo>
                  <a:pt x="1210055" y="57912"/>
                </a:lnTo>
                <a:lnTo>
                  <a:pt x="1216152" y="57912"/>
                </a:lnTo>
                <a:lnTo>
                  <a:pt x="1216152" y="39624"/>
                </a:lnTo>
                <a:close/>
              </a:path>
              <a:path w="1237614" h="97789">
                <a:moveTo>
                  <a:pt x="1221638" y="39624"/>
                </a:moveTo>
                <a:lnTo>
                  <a:pt x="1216152" y="39624"/>
                </a:lnTo>
                <a:lnTo>
                  <a:pt x="1216152" y="57912"/>
                </a:lnTo>
                <a:lnTo>
                  <a:pt x="1221638" y="57912"/>
                </a:lnTo>
                <a:lnTo>
                  <a:pt x="1237487" y="48768"/>
                </a:lnTo>
                <a:lnTo>
                  <a:pt x="1221638" y="39624"/>
                </a:lnTo>
                <a:close/>
              </a:path>
              <a:path w="1237614" h="97789">
                <a:moveTo>
                  <a:pt x="1155191" y="0"/>
                </a:moveTo>
                <a:lnTo>
                  <a:pt x="1146048" y="3048"/>
                </a:lnTo>
                <a:lnTo>
                  <a:pt x="1146048" y="6096"/>
                </a:lnTo>
                <a:lnTo>
                  <a:pt x="1143000" y="12191"/>
                </a:lnTo>
                <a:lnTo>
                  <a:pt x="1143000" y="18287"/>
                </a:lnTo>
                <a:lnTo>
                  <a:pt x="1149095" y="21336"/>
                </a:lnTo>
                <a:lnTo>
                  <a:pt x="1194815" y="48768"/>
                </a:lnTo>
                <a:lnTo>
                  <a:pt x="1210055" y="39624"/>
                </a:lnTo>
                <a:lnTo>
                  <a:pt x="1221638" y="39624"/>
                </a:lnTo>
                <a:lnTo>
                  <a:pt x="1158239" y="3048"/>
                </a:lnTo>
                <a:lnTo>
                  <a:pt x="1155191" y="0"/>
                </a:lnTo>
                <a:close/>
              </a:path>
            </a:pathLst>
          </a:custGeom>
          <a:solidFill>
            <a:srgbClr val="FF0000"/>
          </a:solidFill>
        </p:spPr>
        <p:txBody>
          <a:bodyPr wrap="square" lIns="0" tIns="0" rIns="0" bIns="0" rtlCol="0"/>
          <a:lstStyle/>
          <a:p>
            <a:endParaRPr>
              <a:solidFill>
                <a:srgbClr val="FF0000"/>
              </a:solidFill>
            </a:endParaRPr>
          </a:p>
        </p:txBody>
      </p:sp>
      <p:sp>
        <p:nvSpPr>
          <p:cNvPr id="20" name="object 7">
            <a:extLst>
              <a:ext uri="{FF2B5EF4-FFF2-40B4-BE49-F238E27FC236}">
                <a16:creationId xmlns:a16="http://schemas.microsoft.com/office/drawing/2014/main" id="{381DA16C-83C7-3D20-DE0F-9A83A567A6C0}"/>
              </a:ext>
            </a:extLst>
          </p:cNvPr>
          <p:cNvSpPr/>
          <p:nvPr/>
        </p:nvSpPr>
        <p:spPr>
          <a:xfrm rot="20051206">
            <a:off x="6772693" y="3675257"/>
            <a:ext cx="1209358" cy="162534"/>
          </a:xfrm>
          <a:custGeom>
            <a:avLst/>
            <a:gdLst/>
            <a:ahLst/>
            <a:cxnLst/>
            <a:rect l="l" t="t" r="r" b="b"/>
            <a:pathLst>
              <a:path w="1237614" h="97789">
                <a:moveTo>
                  <a:pt x="1194815" y="48768"/>
                </a:moveTo>
                <a:lnTo>
                  <a:pt x="1149095" y="76200"/>
                </a:lnTo>
                <a:lnTo>
                  <a:pt x="1143000" y="79248"/>
                </a:lnTo>
                <a:lnTo>
                  <a:pt x="1143000" y="85343"/>
                </a:lnTo>
                <a:lnTo>
                  <a:pt x="1146048" y="91439"/>
                </a:lnTo>
                <a:lnTo>
                  <a:pt x="1146048" y="94487"/>
                </a:lnTo>
                <a:lnTo>
                  <a:pt x="1155191" y="97536"/>
                </a:lnTo>
                <a:lnTo>
                  <a:pt x="1158239" y="94487"/>
                </a:lnTo>
                <a:lnTo>
                  <a:pt x="1221638" y="57912"/>
                </a:lnTo>
                <a:lnTo>
                  <a:pt x="1210055" y="57912"/>
                </a:lnTo>
                <a:lnTo>
                  <a:pt x="1194815" y="48768"/>
                </a:lnTo>
                <a:close/>
              </a:path>
              <a:path w="1237614" h="97789">
                <a:moveTo>
                  <a:pt x="1179576" y="39624"/>
                </a:moveTo>
                <a:lnTo>
                  <a:pt x="0" y="39624"/>
                </a:lnTo>
                <a:lnTo>
                  <a:pt x="0" y="57912"/>
                </a:lnTo>
                <a:lnTo>
                  <a:pt x="1179576" y="57912"/>
                </a:lnTo>
                <a:lnTo>
                  <a:pt x="1194815" y="48768"/>
                </a:lnTo>
                <a:lnTo>
                  <a:pt x="1179576" y="39624"/>
                </a:lnTo>
                <a:close/>
              </a:path>
              <a:path w="1237614" h="97789">
                <a:moveTo>
                  <a:pt x="1210055" y="39624"/>
                </a:moveTo>
                <a:lnTo>
                  <a:pt x="1194815" y="48768"/>
                </a:lnTo>
                <a:lnTo>
                  <a:pt x="1210055" y="57912"/>
                </a:lnTo>
                <a:lnTo>
                  <a:pt x="1210055" y="39624"/>
                </a:lnTo>
                <a:close/>
              </a:path>
              <a:path w="1237614" h="97789">
                <a:moveTo>
                  <a:pt x="1216152" y="39624"/>
                </a:moveTo>
                <a:lnTo>
                  <a:pt x="1210055" y="39624"/>
                </a:lnTo>
                <a:lnTo>
                  <a:pt x="1210055" y="57912"/>
                </a:lnTo>
                <a:lnTo>
                  <a:pt x="1216152" y="57912"/>
                </a:lnTo>
                <a:lnTo>
                  <a:pt x="1216152" y="39624"/>
                </a:lnTo>
                <a:close/>
              </a:path>
              <a:path w="1237614" h="97789">
                <a:moveTo>
                  <a:pt x="1221638" y="39624"/>
                </a:moveTo>
                <a:lnTo>
                  <a:pt x="1216152" y="39624"/>
                </a:lnTo>
                <a:lnTo>
                  <a:pt x="1216152" y="57912"/>
                </a:lnTo>
                <a:lnTo>
                  <a:pt x="1221638" y="57912"/>
                </a:lnTo>
                <a:lnTo>
                  <a:pt x="1237487" y="48768"/>
                </a:lnTo>
                <a:lnTo>
                  <a:pt x="1221638" y="39624"/>
                </a:lnTo>
                <a:close/>
              </a:path>
              <a:path w="1237614" h="97789">
                <a:moveTo>
                  <a:pt x="1155191" y="0"/>
                </a:moveTo>
                <a:lnTo>
                  <a:pt x="1146048" y="3048"/>
                </a:lnTo>
                <a:lnTo>
                  <a:pt x="1146048" y="6096"/>
                </a:lnTo>
                <a:lnTo>
                  <a:pt x="1143000" y="12191"/>
                </a:lnTo>
                <a:lnTo>
                  <a:pt x="1143000" y="18287"/>
                </a:lnTo>
                <a:lnTo>
                  <a:pt x="1149095" y="21336"/>
                </a:lnTo>
                <a:lnTo>
                  <a:pt x="1194815" y="48768"/>
                </a:lnTo>
                <a:lnTo>
                  <a:pt x="1210055" y="39624"/>
                </a:lnTo>
                <a:lnTo>
                  <a:pt x="1221638" y="39624"/>
                </a:lnTo>
                <a:lnTo>
                  <a:pt x="1158239" y="3048"/>
                </a:lnTo>
                <a:lnTo>
                  <a:pt x="1155191" y="0"/>
                </a:lnTo>
                <a:close/>
              </a:path>
            </a:pathLst>
          </a:custGeom>
          <a:solidFill>
            <a:srgbClr val="FF0000"/>
          </a:solidFill>
        </p:spPr>
        <p:txBody>
          <a:bodyPr wrap="square" lIns="0" tIns="0" rIns="0" bIns="0" rtlCol="0"/>
          <a:lstStyle/>
          <a:p>
            <a:endParaRPr>
              <a:solidFill>
                <a:srgbClr val="FF0000"/>
              </a:solidFill>
            </a:endParaRPr>
          </a:p>
        </p:txBody>
      </p:sp>
      <p:sp>
        <p:nvSpPr>
          <p:cNvPr id="21" name="Title 1">
            <a:extLst>
              <a:ext uri="{FF2B5EF4-FFF2-40B4-BE49-F238E27FC236}">
                <a16:creationId xmlns:a16="http://schemas.microsoft.com/office/drawing/2014/main" id="{42E489FC-01F6-EB0C-5195-4FB2BB3AE03A}"/>
              </a:ext>
            </a:extLst>
          </p:cNvPr>
          <p:cNvSpPr txBox="1">
            <a:spLocks/>
          </p:cNvSpPr>
          <p:nvPr/>
        </p:nvSpPr>
        <p:spPr>
          <a:xfrm>
            <a:off x="1837109" y="547533"/>
            <a:ext cx="9863471" cy="1474307"/>
          </a:xfrm>
          <a:prstGeom prst="rect">
            <a:avLst/>
          </a:prstGeom>
        </p:spPr>
        <p:txBody>
          <a:bodyPr vert="horz" lIns="91440" tIns="45720" rIns="91440" bIns="45720" rtlCol="0" anchor="ctr">
            <a:normAutofit fontScale="92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700" b="1" dirty="0">
                <a:solidFill>
                  <a:schemeClr val="tx2"/>
                </a:solidFill>
                <a:latin typeface="Century Gothic" panose="020B0502020202020204" pitchFamily="34" charset="0"/>
                <a:ea typeface="Lato Heavy" charset="0"/>
                <a:cs typeface="Poppins" pitchFamily="2" charset="77"/>
              </a:rPr>
              <a:t>SECTION 133: OFFENCE &amp; PENALTY FOR OFFICERS &amp; CERTAIN OTHER PERSONS</a:t>
            </a:r>
            <a:br>
              <a:rPr lang="en-US" b="1" dirty="0">
                <a:solidFill>
                  <a:schemeClr val="tx2"/>
                </a:solidFill>
                <a:latin typeface="Century Gothic" panose="020B0502020202020204" pitchFamily="34" charset="0"/>
                <a:ea typeface="Lato Heavy" charset="0"/>
                <a:cs typeface="Poppins" pitchFamily="2" charset="77"/>
              </a:rPr>
            </a:br>
            <a:endParaRPr lang="en-IN" dirty="0"/>
          </a:p>
        </p:txBody>
      </p:sp>
      <p:sp>
        <p:nvSpPr>
          <p:cNvPr id="22" name="Flowchart: Connector 21">
            <a:extLst>
              <a:ext uri="{FF2B5EF4-FFF2-40B4-BE49-F238E27FC236}">
                <a16:creationId xmlns:a16="http://schemas.microsoft.com/office/drawing/2014/main" id="{877375D4-B15E-8ECB-93F4-AE2100084D1E}"/>
              </a:ext>
            </a:extLst>
          </p:cNvPr>
          <p:cNvSpPr/>
          <p:nvPr/>
        </p:nvSpPr>
        <p:spPr>
          <a:xfrm>
            <a:off x="7946136" y="2054696"/>
            <a:ext cx="2431461" cy="2368469"/>
          </a:xfrm>
          <a:prstGeom prst="flowChartConnector">
            <a:avLst/>
          </a:prstGeom>
          <a:noFill/>
          <a:ln>
            <a:solidFill>
              <a:schemeClr val="accent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IN" dirty="0"/>
          </a:p>
        </p:txBody>
      </p:sp>
      <p:sp>
        <p:nvSpPr>
          <p:cNvPr id="23" name="TextBox 22">
            <a:extLst>
              <a:ext uri="{FF2B5EF4-FFF2-40B4-BE49-F238E27FC236}">
                <a16:creationId xmlns:a16="http://schemas.microsoft.com/office/drawing/2014/main" id="{3B27F342-A148-4345-AB96-ED3BFA11C79F}"/>
              </a:ext>
            </a:extLst>
          </p:cNvPr>
          <p:cNvSpPr txBox="1"/>
          <p:nvPr/>
        </p:nvSpPr>
        <p:spPr>
          <a:xfrm>
            <a:off x="8267135" y="2606367"/>
            <a:ext cx="1819243" cy="1523494"/>
          </a:xfrm>
          <a:prstGeom prst="rect">
            <a:avLst/>
          </a:prstGeom>
          <a:noFill/>
        </p:spPr>
        <p:txBody>
          <a:bodyPr wrap="square" rtlCol="0">
            <a:spAutoFit/>
          </a:bodyPr>
          <a:lstStyle/>
          <a:p>
            <a:pPr algn="ctr"/>
            <a:r>
              <a:rPr lang="en-US" sz="1500" b="1" spc="10" dirty="0">
                <a:latin typeface="+mj-lt"/>
                <a:cs typeface="Calibri"/>
              </a:rPr>
              <a:t>Willfully</a:t>
            </a:r>
            <a:r>
              <a:rPr lang="en-US" sz="1500" b="1" spc="-45" dirty="0">
                <a:latin typeface="+mj-lt"/>
                <a:cs typeface="Calibri"/>
              </a:rPr>
              <a:t> </a:t>
            </a:r>
            <a:r>
              <a:rPr lang="en-US" sz="1500" b="1" spc="10" dirty="0">
                <a:latin typeface="+mj-lt"/>
                <a:cs typeface="Calibri"/>
              </a:rPr>
              <a:t>discloses </a:t>
            </a:r>
            <a:r>
              <a:rPr lang="en-US" sz="1500" b="1" spc="-315" dirty="0">
                <a:latin typeface="+mj-lt"/>
                <a:cs typeface="Calibri"/>
              </a:rPr>
              <a:t> </a:t>
            </a:r>
            <a:r>
              <a:rPr lang="en-US" sz="1500" b="1" spc="20" dirty="0">
                <a:latin typeface="+mj-lt"/>
                <a:cs typeface="Calibri"/>
              </a:rPr>
              <a:t>the </a:t>
            </a:r>
            <a:r>
              <a:rPr lang="en-US" sz="1500" b="1" spc="10" dirty="0">
                <a:latin typeface="+mj-lt"/>
                <a:cs typeface="Calibri"/>
              </a:rPr>
              <a:t>information </a:t>
            </a:r>
            <a:r>
              <a:rPr lang="en-US" sz="1500" b="1" spc="15" dirty="0">
                <a:latin typeface="+mj-lt"/>
                <a:cs typeface="Calibri"/>
              </a:rPr>
              <a:t> otherwise</a:t>
            </a:r>
            <a:r>
              <a:rPr lang="en-US" sz="1500" b="1" spc="-50" dirty="0">
                <a:latin typeface="+mj-lt"/>
                <a:cs typeface="Calibri"/>
              </a:rPr>
              <a:t> </a:t>
            </a:r>
            <a:r>
              <a:rPr lang="en-US" sz="1500" b="1" spc="20" dirty="0">
                <a:latin typeface="+mj-lt"/>
                <a:cs typeface="Calibri"/>
              </a:rPr>
              <a:t>than</a:t>
            </a:r>
            <a:r>
              <a:rPr lang="en-US" sz="1500" b="1" spc="-40" dirty="0">
                <a:latin typeface="+mj-lt"/>
                <a:cs typeface="Calibri"/>
              </a:rPr>
              <a:t> </a:t>
            </a:r>
            <a:r>
              <a:rPr lang="en-US" sz="1500" b="1" spc="10" dirty="0">
                <a:latin typeface="+mj-lt"/>
                <a:cs typeface="Calibri"/>
              </a:rPr>
              <a:t>in </a:t>
            </a:r>
            <a:r>
              <a:rPr lang="en-US" sz="1500" b="1" spc="-315" dirty="0">
                <a:latin typeface="+mj-lt"/>
                <a:cs typeface="Calibri"/>
              </a:rPr>
              <a:t> </a:t>
            </a:r>
            <a:r>
              <a:rPr lang="en-US" sz="1500" b="1" spc="5" dirty="0">
                <a:latin typeface="+mj-lt"/>
                <a:cs typeface="Calibri"/>
              </a:rPr>
              <a:t>execution </a:t>
            </a:r>
            <a:r>
              <a:rPr lang="en-US" sz="1500" b="1" spc="15" dirty="0">
                <a:latin typeface="+mj-lt"/>
                <a:cs typeface="Calibri"/>
              </a:rPr>
              <a:t>of his </a:t>
            </a:r>
            <a:r>
              <a:rPr lang="en-US" sz="1500" b="1" spc="20" dirty="0">
                <a:latin typeface="+mj-lt"/>
                <a:cs typeface="Calibri"/>
              </a:rPr>
              <a:t> </a:t>
            </a:r>
            <a:r>
              <a:rPr lang="en-US" sz="1500" b="1" spc="15" dirty="0">
                <a:latin typeface="+mj-lt"/>
                <a:cs typeface="Calibri"/>
              </a:rPr>
              <a:t>duties</a:t>
            </a:r>
            <a:endParaRPr lang="en-US" sz="1500" b="1" dirty="0">
              <a:latin typeface="+mj-lt"/>
              <a:cs typeface="Calibri"/>
            </a:endParaRPr>
          </a:p>
          <a:p>
            <a:endParaRPr lang="en-IN" dirty="0"/>
          </a:p>
        </p:txBody>
      </p:sp>
      <p:sp>
        <p:nvSpPr>
          <p:cNvPr id="24" name="object 7">
            <a:extLst>
              <a:ext uri="{FF2B5EF4-FFF2-40B4-BE49-F238E27FC236}">
                <a16:creationId xmlns:a16="http://schemas.microsoft.com/office/drawing/2014/main" id="{142B2500-3C0E-9F24-44E6-38B5AA2EA711}"/>
              </a:ext>
            </a:extLst>
          </p:cNvPr>
          <p:cNvSpPr/>
          <p:nvPr/>
        </p:nvSpPr>
        <p:spPr>
          <a:xfrm rot="5400000">
            <a:off x="8641562" y="4602060"/>
            <a:ext cx="520977" cy="163189"/>
          </a:xfrm>
          <a:custGeom>
            <a:avLst/>
            <a:gdLst/>
            <a:ahLst/>
            <a:cxnLst/>
            <a:rect l="l" t="t" r="r" b="b"/>
            <a:pathLst>
              <a:path w="1237614" h="97789">
                <a:moveTo>
                  <a:pt x="1194815" y="48768"/>
                </a:moveTo>
                <a:lnTo>
                  <a:pt x="1149095" y="76200"/>
                </a:lnTo>
                <a:lnTo>
                  <a:pt x="1143000" y="79248"/>
                </a:lnTo>
                <a:lnTo>
                  <a:pt x="1143000" y="85343"/>
                </a:lnTo>
                <a:lnTo>
                  <a:pt x="1146048" y="91439"/>
                </a:lnTo>
                <a:lnTo>
                  <a:pt x="1146048" y="94487"/>
                </a:lnTo>
                <a:lnTo>
                  <a:pt x="1155191" y="97536"/>
                </a:lnTo>
                <a:lnTo>
                  <a:pt x="1158239" y="94487"/>
                </a:lnTo>
                <a:lnTo>
                  <a:pt x="1221638" y="57912"/>
                </a:lnTo>
                <a:lnTo>
                  <a:pt x="1210055" y="57912"/>
                </a:lnTo>
                <a:lnTo>
                  <a:pt x="1194815" y="48768"/>
                </a:lnTo>
                <a:close/>
              </a:path>
              <a:path w="1237614" h="97789">
                <a:moveTo>
                  <a:pt x="1179576" y="39624"/>
                </a:moveTo>
                <a:lnTo>
                  <a:pt x="0" y="39624"/>
                </a:lnTo>
                <a:lnTo>
                  <a:pt x="0" y="57912"/>
                </a:lnTo>
                <a:lnTo>
                  <a:pt x="1179576" y="57912"/>
                </a:lnTo>
                <a:lnTo>
                  <a:pt x="1194815" y="48768"/>
                </a:lnTo>
                <a:lnTo>
                  <a:pt x="1179576" y="39624"/>
                </a:lnTo>
                <a:close/>
              </a:path>
              <a:path w="1237614" h="97789">
                <a:moveTo>
                  <a:pt x="1210055" y="39624"/>
                </a:moveTo>
                <a:lnTo>
                  <a:pt x="1194815" y="48768"/>
                </a:lnTo>
                <a:lnTo>
                  <a:pt x="1210055" y="57912"/>
                </a:lnTo>
                <a:lnTo>
                  <a:pt x="1210055" y="39624"/>
                </a:lnTo>
                <a:close/>
              </a:path>
              <a:path w="1237614" h="97789">
                <a:moveTo>
                  <a:pt x="1216152" y="39624"/>
                </a:moveTo>
                <a:lnTo>
                  <a:pt x="1210055" y="39624"/>
                </a:lnTo>
                <a:lnTo>
                  <a:pt x="1210055" y="57912"/>
                </a:lnTo>
                <a:lnTo>
                  <a:pt x="1216152" y="57912"/>
                </a:lnTo>
                <a:lnTo>
                  <a:pt x="1216152" y="39624"/>
                </a:lnTo>
                <a:close/>
              </a:path>
              <a:path w="1237614" h="97789">
                <a:moveTo>
                  <a:pt x="1221638" y="39624"/>
                </a:moveTo>
                <a:lnTo>
                  <a:pt x="1216152" y="39624"/>
                </a:lnTo>
                <a:lnTo>
                  <a:pt x="1216152" y="57912"/>
                </a:lnTo>
                <a:lnTo>
                  <a:pt x="1221638" y="57912"/>
                </a:lnTo>
                <a:lnTo>
                  <a:pt x="1237487" y="48768"/>
                </a:lnTo>
                <a:lnTo>
                  <a:pt x="1221638" y="39624"/>
                </a:lnTo>
                <a:close/>
              </a:path>
              <a:path w="1237614" h="97789">
                <a:moveTo>
                  <a:pt x="1155191" y="0"/>
                </a:moveTo>
                <a:lnTo>
                  <a:pt x="1146048" y="3048"/>
                </a:lnTo>
                <a:lnTo>
                  <a:pt x="1146048" y="6096"/>
                </a:lnTo>
                <a:lnTo>
                  <a:pt x="1143000" y="12191"/>
                </a:lnTo>
                <a:lnTo>
                  <a:pt x="1143000" y="18287"/>
                </a:lnTo>
                <a:lnTo>
                  <a:pt x="1149095" y="21336"/>
                </a:lnTo>
                <a:lnTo>
                  <a:pt x="1194815" y="48768"/>
                </a:lnTo>
                <a:lnTo>
                  <a:pt x="1210055" y="39624"/>
                </a:lnTo>
                <a:lnTo>
                  <a:pt x="1221638" y="39624"/>
                </a:lnTo>
                <a:lnTo>
                  <a:pt x="1158239" y="3048"/>
                </a:lnTo>
                <a:lnTo>
                  <a:pt x="1155191" y="0"/>
                </a:lnTo>
                <a:close/>
              </a:path>
            </a:pathLst>
          </a:custGeom>
          <a:solidFill>
            <a:srgbClr val="FF0000"/>
          </a:solidFill>
        </p:spPr>
        <p:txBody>
          <a:bodyPr wrap="square" lIns="0" tIns="0" rIns="0" bIns="0" rtlCol="0"/>
          <a:lstStyle/>
          <a:p>
            <a:endParaRPr>
              <a:solidFill>
                <a:srgbClr val="FF0000"/>
              </a:solidFill>
            </a:endParaRPr>
          </a:p>
        </p:txBody>
      </p:sp>
      <p:pic>
        <p:nvPicPr>
          <p:cNvPr id="25" name="object 23">
            <a:extLst>
              <a:ext uri="{FF2B5EF4-FFF2-40B4-BE49-F238E27FC236}">
                <a16:creationId xmlns:a16="http://schemas.microsoft.com/office/drawing/2014/main" id="{9BAEB995-F57E-12E8-28DF-DBD8730BFA9A}"/>
              </a:ext>
            </a:extLst>
          </p:cNvPr>
          <p:cNvPicPr/>
          <p:nvPr/>
        </p:nvPicPr>
        <p:blipFill>
          <a:blip r:embed="rId3" cstate="print"/>
          <a:stretch>
            <a:fillRect/>
          </a:stretch>
        </p:blipFill>
        <p:spPr>
          <a:xfrm>
            <a:off x="8331667" y="4992641"/>
            <a:ext cx="1200912" cy="1274062"/>
          </a:xfrm>
          <a:prstGeom prst="rect">
            <a:avLst/>
          </a:prstGeom>
          <a:solidFill>
            <a:schemeClr val="accent4">
              <a:lumMod val="20000"/>
              <a:lumOff val="80000"/>
              <a:alpha val="20000"/>
            </a:schemeClr>
          </a:solidFill>
        </p:spPr>
      </p:pic>
      <p:sp>
        <p:nvSpPr>
          <p:cNvPr id="26" name="object 7">
            <a:extLst>
              <a:ext uri="{FF2B5EF4-FFF2-40B4-BE49-F238E27FC236}">
                <a16:creationId xmlns:a16="http://schemas.microsoft.com/office/drawing/2014/main" id="{544E1C1D-ADF8-BBA5-D8CB-59497D4D4BA3}"/>
              </a:ext>
            </a:extLst>
          </p:cNvPr>
          <p:cNvSpPr/>
          <p:nvPr/>
        </p:nvSpPr>
        <p:spPr>
          <a:xfrm rot="3208138">
            <a:off x="9985263" y="4167166"/>
            <a:ext cx="646778" cy="117209"/>
          </a:xfrm>
          <a:custGeom>
            <a:avLst/>
            <a:gdLst/>
            <a:ahLst/>
            <a:cxnLst/>
            <a:rect l="l" t="t" r="r" b="b"/>
            <a:pathLst>
              <a:path w="1237614" h="97789">
                <a:moveTo>
                  <a:pt x="1194815" y="48768"/>
                </a:moveTo>
                <a:lnTo>
                  <a:pt x="1149095" y="76200"/>
                </a:lnTo>
                <a:lnTo>
                  <a:pt x="1143000" y="79248"/>
                </a:lnTo>
                <a:lnTo>
                  <a:pt x="1143000" y="85343"/>
                </a:lnTo>
                <a:lnTo>
                  <a:pt x="1146048" y="91439"/>
                </a:lnTo>
                <a:lnTo>
                  <a:pt x="1146048" y="94487"/>
                </a:lnTo>
                <a:lnTo>
                  <a:pt x="1155191" y="97536"/>
                </a:lnTo>
                <a:lnTo>
                  <a:pt x="1158239" y="94487"/>
                </a:lnTo>
                <a:lnTo>
                  <a:pt x="1221638" y="57912"/>
                </a:lnTo>
                <a:lnTo>
                  <a:pt x="1210055" y="57912"/>
                </a:lnTo>
                <a:lnTo>
                  <a:pt x="1194815" y="48768"/>
                </a:lnTo>
                <a:close/>
              </a:path>
              <a:path w="1237614" h="97789">
                <a:moveTo>
                  <a:pt x="1179576" y="39624"/>
                </a:moveTo>
                <a:lnTo>
                  <a:pt x="0" y="39624"/>
                </a:lnTo>
                <a:lnTo>
                  <a:pt x="0" y="57912"/>
                </a:lnTo>
                <a:lnTo>
                  <a:pt x="1179576" y="57912"/>
                </a:lnTo>
                <a:lnTo>
                  <a:pt x="1194815" y="48768"/>
                </a:lnTo>
                <a:lnTo>
                  <a:pt x="1179576" y="39624"/>
                </a:lnTo>
                <a:close/>
              </a:path>
              <a:path w="1237614" h="97789">
                <a:moveTo>
                  <a:pt x="1210055" y="39624"/>
                </a:moveTo>
                <a:lnTo>
                  <a:pt x="1194815" y="48768"/>
                </a:lnTo>
                <a:lnTo>
                  <a:pt x="1210055" y="57912"/>
                </a:lnTo>
                <a:lnTo>
                  <a:pt x="1210055" y="39624"/>
                </a:lnTo>
                <a:close/>
              </a:path>
              <a:path w="1237614" h="97789">
                <a:moveTo>
                  <a:pt x="1216152" y="39624"/>
                </a:moveTo>
                <a:lnTo>
                  <a:pt x="1210055" y="39624"/>
                </a:lnTo>
                <a:lnTo>
                  <a:pt x="1210055" y="57912"/>
                </a:lnTo>
                <a:lnTo>
                  <a:pt x="1216152" y="57912"/>
                </a:lnTo>
                <a:lnTo>
                  <a:pt x="1216152" y="39624"/>
                </a:lnTo>
                <a:close/>
              </a:path>
              <a:path w="1237614" h="97789">
                <a:moveTo>
                  <a:pt x="1221638" y="39624"/>
                </a:moveTo>
                <a:lnTo>
                  <a:pt x="1216152" y="39624"/>
                </a:lnTo>
                <a:lnTo>
                  <a:pt x="1216152" y="57912"/>
                </a:lnTo>
                <a:lnTo>
                  <a:pt x="1221638" y="57912"/>
                </a:lnTo>
                <a:lnTo>
                  <a:pt x="1237487" y="48768"/>
                </a:lnTo>
                <a:lnTo>
                  <a:pt x="1221638" y="39624"/>
                </a:lnTo>
                <a:close/>
              </a:path>
              <a:path w="1237614" h="97789">
                <a:moveTo>
                  <a:pt x="1155191" y="0"/>
                </a:moveTo>
                <a:lnTo>
                  <a:pt x="1146048" y="3048"/>
                </a:lnTo>
                <a:lnTo>
                  <a:pt x="1146048" y="6096"/>
                </a:lnTo>
                <a:lnTo>
                  <a:pt x="1143000" y="12191"/>
                </a:lnTo>
                <a:lnTo>
                  <a:pt x="1143000" y="18287"/>
                </a:lnTo>
                <a:lnTo>
                  <a:pt x="1149095" y="21336"/>
                </a:lnTo>
                <a:lnTo>
                  <a:pt x="1194815" y="48768"/>
                </a:lnTo>
                <a:lnTo>
                  <a:pt x="1210055" y="39624"/>
                </a:lnTo>
                <a:lnTo>
                  <a:pt x="1221638" y="39624"/>
                </a:lnTo>
                <a:lnTo>
                  <a:pt x="1158239" y="3048"/>
                </a:lnTo>
                <a:lnTo>
                  <a:pt x="1155191" y="0"/>
                </a:lnTo>
                <a:close/>
              </a:path>
            </a:pathLst>
          </a:custGeom>
          <a:solidFill>
            <a:srgbClr val="FF0000"/>
          </a:solidFill>
        </p:spPr>
        <p:txBody>
          <a:bodyPr wrap="square" lIns="0" tIns="0" rIns="0" bIns="0" rtlCol="0"/>
          <a:lstStyle/>
          <a:p>
            <a:endParaRPr>
              <a:solidFill>
                <a:srgbClr val="FF0000"/>
              </a:solidFill>
            </a:endParaRPr>
          </a:p>
        </p:txBody>
      </p:sp>
      <p:sp>
        <p:nvSpPr>
          <p:cNvPr id="27" name="TextBox 26">
            <a:extLst>
              <a:ext uri="{FF2B5EF4-FFF2-40B4-BE49-F238E27FC236}">
                <a16:creationId xmlns:a16="http://schemas.microsoft.com/office/drawing/2014/main" id="{82734BA8-4C00-0EFE-6869-3C1D87498DBC}"/>
              </a:ext>
            </a:extLst>
          </p:cNvPr>
          <p:cNvSpPr txBox="1"/>
          <p:nvPr/>
        </p:nvSpPr>
        <p:spPr>
          <a:xfrm>
            <a:off x="10308652" y="4683654"/>
            <a:ext cx="1166928" cy="646331"/>
          </a:xfrm>
          <a:prstGeom prst="rect">
            <a:avLst/>
          </a:prstGeom>
          <a:noFill/>
        </p:spPr>
        <p:txBody>
          <a:bodyPr wrap="square" rtlCol="0">
            <a:spAutoFit/>
          </a:bodyPr>
          <a:lstStyle/>
          <a:p>
            <a:r>
              <a:rPr lang="en-IN" b="1" i="1" dirty="0">
                <a:solidFill>
                  <a:srgbClr val="FF0000"/>
                </a:solidFill>
              </a:rPr>
              <a:t>Fine up to Rs 25,000</a:t>
            </a:r>
          </a:p>
        </p:txBody>
      </p:sp>
      <p:sp>
        <p:nvSpPr>
          <p:cNvPr id="28" name="TextBox 27">
            <a:extLst>
              <a:ext uri="{FF2B5EF4-FFF2-40B4-BE49-F238E27FC236}">
                <a16:creationId xmlns:a16="http://schemas.microsoft.com/office/drawing/2014/main" id="{4C4DDA43-E2E1-6E2B-7487-E5CE3F5A2C57}"/>
              </a:ext>
            </a:extLst>
          </p:cNvPr>
          <p:cNvSpPr txBox="1"/>
          <p:nvPr/>
        </p:nvSpPr>
        <p:spPr>
          <a:xfrm>
            <a:off x="7693943" y="6315201"/>
            <a:ext cx="3151266" cy="369332"/>
          </a:xfrm>
          <a:prstGeom prst="rect">
            <a:avLst/>
          </a:prstGeom>
          <a:noFill/>
        </p:spPr>
        <p:txBody>
          <a:bodyPr wrap="square" rtlCol="0">
            <a:spAutoFit/>
          </a:bodyPr>
          <a:lstStyle/>
          <a:p>
            <a:r>
              <a:rPr lang="en-IN" b="1" i="1" dirty="0">
                <a:solidFill>
                  <a:srgbClr val="FF0000"/>
                </a:solidFill>
              </a:rPr>
              <a:t>Imprisonment: Up to 6months</a:t>
            </a:r>
          </a:p>
        </p:txBody>
      </p:sp>
      <p:sp>
        <p:nvSpPr>
          <p:cNvPr id="29" name="TextBox 28">
            <a:extLst>
              <a:ext uri="{FF2B5EF4-FFF2-40B4-BE49-F238E27FC236}">
                <a16:creationId xmlns:a16="http://schemas.microsoft.com/office/drawing/2014/main" id="{65D343E7-4A7D-95B2-4806-706E8E536841}"/>
              </a:ext>
            </a:extLst>
          </p:cNvPr>
          <p:cNvSpPr txBox="1"/>
          <p:nvPr/>
        </p:nvSpPr>
        <p:spPr>
          <a:xfrm>
            <a:off x="9930809" y="5613991"/>
            <a:ext cx="510363" cy="369332"/>
          </a:xfrm>
          <a:prstGeom prst="rect">
            <a:avLst/>
          </a:prstGeom>
          <a:noFill/>
        </p:spPr>
        <p:txBody>
          <a:bodyPr wrap="square" rtlCol="0">
            <a:spAutoFit/>
          </a:bodyPr>
          <a:lstStyle/>
          <a:p>
            <a:r>
              <a:rPr lang="en-IN" b="1" dirty="0">
                <a:solidFill>
                  <a:srgbClr val="FF0000"/>
                </a:solidFill>
              </a:rPr>
              <a:t>OR</a:t>
            </a:r>
          </a:p>
        </p:txBody>
      </p:sp>
      <p:sp>
        <p:nvSpPr>
          <p:cNvPr id="30" name="TextBox 29">
            <a:extLst>
              <a:ext uri="{FF2B5EF4-FFF2-40B4-BE49-F238E27FC236}">
                <a16:creationId xmlns:a16="http://schemas.microsoft.com/office/drawing/2014/main" id="{A78801F8-3E44-8CC8-C399-97B94E3D3553}"/>
              </a:ext>
            </a:extLst>
          </p:cNvPr>
          <p:cNvSpPr txBox="1"/>
          <p:nvPr/>
        </p:nvSpPr>
        <p:spPr>
          <a:xfrm>
            <a:off x="10990522" y="4143339"/>
            <a:ext cx="510363" cy="369332"/>
          </a:xfrm>
          <a:prstGeom prst="rect">
            <a:avLst/>
          </a:prstGeom>
          <a:noFill/>
        </p:spPr>
        <p:txBody>
          <a:bodyPr wrap="square" rtlCol="0">
            <a:spAutoFit/>
          </a:bodyPr>
          <a:lstStyle/>
          <a:p>
            <a:r>
              <a:rPr lang="en-IN" b="1" dirty="0">
                <a:solidFill>
                  <a:srgbClr val="FF0000"/>
                </a:solidFill>
              </a:rPr>
              <a:t>OR</a:t>
            </a:r>
          </a:p>
        </p:txBody>
      </p:sp>
      <p:sp>
        <p:nvSpPr>
          <p:cNvPr id="31" name="object 7">
            <a:extLst>
              <a:ext uri="{FF2B5EF4-FFF2-40B4-BE49-F238E27FC236}">
                <a16:creationId xmlns:a16="http://schemas.microsoft.com/office/drawing/2014/main" id="{C324ADBB-50BA-062B-95C4-4BDAEBDA83DF}"/>
              </a:ext>
            </a:extLst>
          </p:cNvPr>
          <p:cNvSpPr/>
          <p:nvPr/>
        </p:nvSpPr>
        <p:spPr>
          <a:xfrm>
            <a:off x="10366629" y="3146249"/>
            <a:ext cx="433923" cy="112865"/>
          </a:xfrm>
          <a:custGeom>
            <a:avLst/>
            <a:gdLst/>
            <a:ahLst/>
            <a:cxnLst/>
            <a:rect l="l" t="t" r="r" b="b"/>
            <a:pathLst>
              <a:path w="1237614" h="97789">
                <a:moveTo>
                  <a:pt x="1194815" y="48768"/>
                </a:moveTo>
                <a:lnTo>
                  <a:pt x="1149095" y="76200"/>
                </a:lnTo>
                <a:lnTo>
                  <a:pt x="1143000" y="79248"/>
                </a:lnTo>
                <a:lnTo>
                  <a:pt x="1143000" y="85343"/>
                </a:lnTo>
                <a:lnTo>
                  <a:pt x="1146048" y="91439"/>
                </a:lnTo>
                <a:lnTo>
                  <a:pt x="1146048" y="94487"/>
                </a:lnTo>
                <a:lnTo>
                  <a:pt x="1155191" y="97536"/>
                </a:lnTo>
                <a:lnTo>
                  <a:pt x="1158239" y="94487"/>
                </a:lnTo>
                <a:lnTo>
                  <a:pt x="1221638" y="57912"/>
                </a:lnTo>
                <a:lnTo>
                  <a:pt x="1210055" y="57912"/>
                </a:lnTo>
                <a:lnTo>
                  <a:pt x="1194815" y="48768"/>
                </a:lnTo>
                <a:close/>
              </a:path>
              <a:path w="1237614" h="97789">
                <a:moveTo>
                  <a:pt x="1179576" y="39624"/>
                </a:moveTo>
                <a:lnTo>
                  <a:pt x="0" y="39624"/>
                </a:lnTo>
                <a:lnTo>
                  <a:pt x="0" y="57912"/>
                </a:lnTo>
                <a:lnTo>
                  <a:pt x="1179576" y="57912"/>
                </a:lnTo>
                <a:lnTo>
                  <a:pt x="1194815" y="48768"/>
                </a:lnTo>
                <a:lnTo>
                  <a:pt x="1179576" y="39624"/>
                </a:lnTo>
                <a:close/>
              </a:path>
              <a:path w="1237614" h="97789">
                <a:moveTo>
                  <a:pt x="1210055" y="39624"/>
                </a:moveTo>
                <a:lnTo>
                  <a:pt x="1194815" y="48768"/>
                </a:lnTo>
                <a:lnTo>
                  <a:pt x="1210055" y="57912"/>
                </a:lnTo>
                <a:lnTo>
                  <a:pt x="1210055" y="39624"/>
                </a:lnTo>
                <a:close/>
              </a:path>
              <a:path w="1237614" h="97789">
                <a:moveTo>
                  <a:pt x="1216152" y="39624"/>
                </a:moveTo>
                <a:lnTo>
                  <a:pt x="1210055" y="39624"/>
                </a:lnTo>
                <a:lnTo>
                  <a:pt x="1210055" y="57912"/>
                </a:lnTo>
                <a:lnTo>
                  <a:pt x="1216152" y="57912"/>
                </a:lnTo>
                <a:lnTo>
                  <a:pt x="1216152" y="39624"/>
                </a:lnTo>
                <a:close/>
              </a:path>
              <a:path w="1237614" h="97789">
                <a:moveTo>
                  <a:pt x="1221638" y="39624"/>
                </a:moveTo>
                <a:lnTo>
                  <a:pt x="1216152" y="39624"/>
                </a:lnTo>
                <a:lnTo>
                  <a:pt x="1216152" y="57912"/>
                </a:lnTo>
                <a:lnTo>
                  <a:pt x="1221638" y="57912"/>
                </a:lnTo>
                <a:lnTo>
                  <a:pt x="1237487" y="48768"/>
                </a:lnTo>
                <a:lnTo>
                  <a:pt x="1221638" y="39624"/>
                </a:lnTo>
                <a:close/>
              </a:path>
              <a:path w="1237614" h="97789">
                <a:moveTo>
                  <a:pt x="1155191" y="0"/>
                </a:moveTo>
                <a:lnTo>
                  <a:pt x="1146048" y="3048"/>
                </a:lnTo>
                <a:lnTo>
                  <a:pt x="1146048" y="6096"/>
                </a:lnTo>
                <a:lnTo>
                  <a:pt x="1143000" y="12191"/>
                </a:lnTo>
                <a:lnTo>
                  <a:pt x="1143000" y="18287"/>
                </a:lnTo>
                <a:lnTo>
                  <a:pt x="1149095" y="21336"/>
                </a:lnTo>
                <a:lnTo>
                  <a:pt x="1194815" y="48768"/>
                </a:lnTo>
                <a:lnTo>
                  <a:pt x="1210055" y="39624"/>
                </a:lnTo>
                <a:lnTo>
                  <a:pt x="1221638" y="39624"/>
                </a:lnTo>
                <a:lnTo>
                  <a:pt x="1158239" y="3048"/>
                </a:lnTo>
                <a:lnTo>
                  <a:pt x="1155191" y="0"/>
                </a:lnTo>
                <a:close/>
              </a:path>
            </a:pathLst>
          </a:custGeom>
          <a:solidFill>
            <a:srgbClr val="FF0000"/>
          </a:solidFill>
        </p:spPr>
        <p:txBody>
          <a:bodyPr wrap="square" lIns="0" tIns="0" rIns="0" bIns="0" rtlCol="0"/>
          <a:lstStyle/>
          <a:p>
            <a:endParaRPr>
              <a:solidFill>
                <a:srgbClr val="FF0000"/>
              </a:solidFill>
            </a:endParaRPr>
          </a:p>
        </p:txBody>
      </p:sp>
      <p:sp>
        <p:nvSpPr>
          <p:cNvPr id="32" name="TextBox 31">
            <a:extLst>
              <a:ext uri="{FF2B5EF4-FFF2-40B4-BE49-F238E27FC236}">
                <a16:creationId xmlns:a16="http://schemas.microsoft.com/office/drawing/2014/main" id="{9BE7DEFB-EF56-3F41-DB34-7C461821EA26}"/>
              </a:ext>
            </a:extLst>
          </p:cNvPr>
          <p:cNvSpPr txBox="1"/>
          <p:nvPr/>
        </p:nvSpPr>
        <p:spPr>
          <a:xfrm>
            <a:off x="10990522" y="3050733"/>
            <a:ext cx="854969" cy="369332"/>
          </a:xfrm>
          <a:prstGeom prst="rect">
            <a:avLst/>
          </a:prstGeom>
          <a:noFill/>
        </p:spPr>
        <p:txBody>
          <a:bodyPr wrap="square" rtlCol="0">
            <a:spAutoFit/>
          </a:bodyPr>
          <a:lstStyle/>
          <a:p>
            <a:r>
              <a:rPr lang="en-IN" b="1" i="1" dirty="0">
                <a:solidFill>
                  <a:srgbClr val="FF0000"/>
                </a:solidFill>
              </a:rPr>
              <a:t>Both</a:t>
            </a:r>
          </a:p>
        </p:txBody>
      </p:sp>
      <p:sp>
        <p:nvSpPr>
          <p:cNvPr id="33" name="Rectangle 32">
            <a:extLst>
              <a:ext uri="{FF2B5EF4-FFF2-40B4-BE49-F238E27FC236}">
                <a16:creationId xmlns:a16="http://schemas.microsoft.com/office/drawing/2014/main" id="{00405C7A-255E-245F-7453-BD7937DC90C3}"/>
              </a:ext>
            </a:extLst>
          </p:cNvPr>
          <p:cNvSpPr/>
          <p:nvPr/>
        </p:nvSpPr>
        <p:spPr>
          <a:xfrm>
            <a:off x="5116950" y="1594485"/>
            <a:ext cx="1651895" cy="5835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900"/>
          </a:p>
        </p:txBody>
      </p:sp>
      <p:sp>
        <p:nvSpPr>
          <p:cNvPr id="2" name="object 34">
            <a:extLst>
              <a:ext uri="{FF2B5EF4-FFF2-40B4-BE49-F238E27FC236}">
                <a16:creationId xmlns:a16="http://schemas.microsoft.com/office/drawing/2014/main" id="{3035A26A-4A81-DE7D-79D3-4F686CF86DFA}"/>
              </a:ext>
            </a:extLst>
          </p:cNvPr>
          <p:cNvSpPr txBox="1"/>
          <p:nvPr/>
        </p:nvSpPr>
        <p:spPr>
          <a:xfrm>
            <a:off x="497454" y="5254061"/>
            <a:ext cx="7179123" cy="518015"/>
          </a:xfrm>
          <a:prstGeom prst="rect">
            <a:avLst/>
          </a:prstGeom>
        </p:spPr>
        <p:txBody>
          <a:bodyPr vert="horz" wrap="square" lIns="0" tIns="10085" rIns="0" bIns="0" rtlCol="0">
            <a:spAutoFit/>
          </a:bodyPr>
          <a:lstStyle/>
          <a:p>
            <a:pPr marL="11206">
              <a:spcBef>
                <a:spcPts val="79"/>
              </a:spcBef>
            </a:pPr>
            <a:r>
              <a:rPr lang="en-IN" sz="1500" spc="-13" dirty="0">
                <a:solidFill>
                  <a:srgbClr val="FF0000"/>
                </a:solidFill>
                <a:latin typeface="Calibri"/>
                <a:cs typeface="Calibri"/>
              </a:rPr>
              <a:t>1.</a:t>
            </a:r>
            <a:r>
              <a:rPr lang="en-IN" spc="-13" dirty="0">
                <a:solidFill>
                  <a:srgbClr val="FF0000"/>
                </a:solidFill>
                <a:latin typeface="Calibri"/>
                <a:cs typeface="Calibri"/>
              </a:rPr>
              <a:t> </a:t>
            </a:r>
            <a:r>
              <a:rPr sz="1500" spc="-13" dirty="0">
                <a:solidFill>
                  <a:srgbClr val="FF0000"/>
                </a:solidFill>
                <a:latin typeface="+mj-lt"/>
                <a:cs typeface="Calibri"/>
              </a:rPr>
              <a:t>For</a:t>
            </a:r>
            <a:r>
              <a:rPr sz="1500" spc="-40" dirty="0">
                <a:solidFill>
                  <a:srgbClr val="FF0000"/>
                </a:solidFill>
                <a:latin typeface="+mj-lt"/>
                <a:cs typeface="Calibri"/>
              </a:rPr>
              <a:t> </a:t>
            </a:r>
            <a:r>
              <a:rPr sz="1500" spc="-13" dirty="0">
                <a:solidFill>
                  <a:srgbClr val="FF0000"/>
                </a:solidFill>
                <a:latin typeface="+mj-lt"/>
                <a:cs typeface="Calibri"/>
              </a:rPr>
              <a:t>government</a:t>
            </a:r>
            <a:r>
              <a:rPr sz="1500" spc="-31" dirty="0">
                <a:solidFill>
                  <a:srgbClr val="FF0000"/>
                </a:solidFill>
                <a:latin typeface="+mj-lt"/>
                <a:cs typeface="Calibri"/>
              </a:rPr>
              <a:t> </a:t>
            </a:r>
            <a:r>
              <a:rPr sz="1500" spc="-13" dirty="0">
                <a:solidFill>
                  <a:srgbClr val="FF0000"/>
                </a:solidFill>
                <a:latin typeface="+mj-lt"/>
                <a:cs typeface="Calibri"/>
              </a:rPr>
              <a:t>servant </a:t>
            </a:r>
            <a:r>
              <a:rPr sz="1500" spc="-4" dirty="0">
                <a:solidFill>
                  <a:srgbClr val="FF0000"/>
                </a:solidFill>
                <a:latin typeface="+mj-lt"/>
                <a:cs typeface="Calibri"/>
              </a:rPr>
              <a:t>–</a:t>
            </a:r>
            <a:r>
              <a:rPr sz="1500" dirty="0">
                <a:solidFill>
                  <a:srgbClr val="FF0000"/>
                </a:solidFill>
                <a:latin typeface="+mj-lt"/>
                <a:cs typeface="Calibri"/>
              </a:rPr>
              <a:t> </a:t>
            </a:r>
            <a:r>
              <a:rPr sz="1500" spc="-4" dirty="0">
                <a:solidFill>
                  <a:srgbClr val="FF0000"/>
                </a:solidFill>
                <a:latin typeface="+mj-lt"/>
                <a:cs typeface="Calibri"/>
              </a:rPr>
              <a:t>sanction</a:t>
            </a:r>
            <a:r>
              <a:rPr sz="1500" spc="-49" dirty="0">
                <a:solidFill>
                  <a:srgbClr val="FF0000"/>
                </a:solidFill>
                <a:latin typeface="+mj-lt"/>
                <a:cs typeface="Calibri"/>
              </a:rPr>
              <a:t> </a:t>
            </a:r>
            <a:r>
              <a:rPr sz="1500" spc="-13" dirty="0">
                <a:solidFill>
                  <a:srgbClr val="FF0000"/>
                </a:solidFill>
                <a:latin typeface="+mj-lt"/>
                <a:cs typeface="Calibri"/>
              </a:rPr>
              <a:t>from</a:t>
            </a:r>
            <a:r>
              <a:rPr sz="1500" spc="-22" dirty="0">
                <a:solidFill>
                  <a:srgbClr val="FF0000"/>
                </a:solidFill>
                <a:latin typeface="+mj-lt"/>
                <a:cs typeface="Calibri"/>
              </a:rPr>
              <a:t> </a:t>
            </a:r>
            <a:r>
              <a:rPr sz="1500" spc="-13" dirty="0">
                <a:solidFill>
                  <a:srgbClr val="FF0000"/>
                </a:solidFill>
                <a:latin typeface="+mj-lt"/>
                <a:cs typeface="Calibri"/>
              </a:rPr>
              <a:t>government </a:t>
            </a:r>
            <a:r>
              <a:rPr sz="1500" spc="-22" dirty="0">
                <a:solidFill>
                  <a:srgbClr val="FF0000"/>
                </a:solidFill>
                <a:latin typeface="+mj-lt"/>
                <a:cs typeface="Calibri"/>
              </a:rPr>
              <a:t>for</a:t>
            </a:r>
            <a:r>
              <a:rPr sz="1500" spc="-13" dirty="0">
                <a:solidFill>
                  <a:srgbClr val="FF0000"/>
                </a:solidFill>
                <a:latin typeface="+mj-lt"/>
                <a:cs typeface="Calibri"/>
              </a:rPr>
              <a:t> </a:t>
            </a:r>
            <a:r>
              <a:rPr sz="1500" spc="-4" dirty="0">
                <a:solidFill>
                  <a:srgbClr val="FF0000"/>
                </a:solidFill>
                <a:latin typeface="+mj-lt"/>
                <a:cs typeface="Calibri"/>
              </a:rPr>
              <a:t>initiating</a:t>
            </a:r>
            <a:r>
              <a:rPr sz="1500" spc="-57" dirty="0">
                <a:solidFill>
                  <a:srgbClr val="FF0000"/>
                </a:solidFill>
                <a:latin typeface="+mj-lt"/>
                <a:cs typeface="Calibri"/>
              </a:rPr>
              <a:t> </a:t>
            </a:r>
            <a:r>
              <a:rPr sz="1500" spc="-9" dirty="0">
                <a:solidFill>
                  <a:srgbClr val="FF0000"/>
                </a:solidFill>
                <a:latin typeface="+mj-lt"/>
                <a:cs typeface="Calibri"/>
              </a:rPr>
              <a:t>proceedings</a:t>
            </a:r>
            <a:endParaRPr sz="1500" dirty="0">
              <a:solidFill>
                <a:srgbClr val="FF0000"/>
              </a:solidFill>
              <a:latin typeface="+mj-lt"/>
              <a:cs typeface="Calibri"/>
            </a:endParaRPr>
          </a:p>
          <a:p>
            <a:pPr marL="11206"/>
            <a:r>
              <a:rPr lang="en-IN" sz="1500" spc="-13" dirty="0">
                <a:solidFill>
                  <a:srgbClr val="FF0000"/>
                </a:solidFill>
                <a:latin typeface="+mj-lt"/>
                <a:cs typeface="Calibri"/>
              </a:rPr>
              <a:t>2. </a:t>
            </a:r>
            <a:r>
              <a:rPr sz="1500" spc="-13" dirty="0">
                <a:solidFill>
                  <a:srgbClr val="FF0000"/>
                </a:solidFill>
                <a:latin typeface="+mj-lt"/>
                <a:cs typeface="Calibri"/>
              </a:rPr>
              <a:t>For</a:t>
            </a:r>
            <a:r>
              <a:rPr sz="1500" spc="-40" dirty="0">
                <a:solidFill>
                  <a:srgbClr val="FF0000"/>
                </a:solidFill>
                <a:latin typeface="+mj-lt"/>
                <a:cs typeface="Calibri"/>
              </a:rPr>
              <a:t> </a:t>
            </a:r>
            <a:r>
              <a:rPr sz="1500" dirty="0">
                <a:solidFill>
                  <a:srgbClr val="FF0000"/>
                </a:solidFill>
                <a:latin typeface="+mj-lt"/>
                <a:cs typeface="Calibri"/>
              </a:rPr>
              <a:t>non</a:t>
            </a:r>
            <a:r>
              <a:rPr sz="1500" spc="-26" dirty="0">
                <a:solidFill>
                  <a:srgbClr val="FF0000"/>
                </a:solidFill>
                <a:latin typeface="+mj-lt"/>
                <a:cs typeface="Calibri"/>
              </a:rPr>
              <a:t> </a:t>
            </a:r>
            <a:r>
              <a:rPr sz="1500" spc="-13" dirty="0">
                <a:solidFill>
                  <a:srgbClr val="FF0000"/>
                </a:solidFill>
                <a:latin typeface="+mj-lt"/>
                <a:cs typeface="Calibri"/>
              </a:rPr>
              <a:t>government</a:t>
            </a:r>
            <a:r>
              <a:rPr sz="1500" spc="-31" dirty="0">
                <a:solidFill>
                  <a:srgbClr val="FF0000"/>
                </a:solidFill>
                <a:latin typeface="+mj-lt"/>
                <a:cs typeface="Calibri"/>
              </a:rPr>
              <a:t> </a:t>
            </a:r>
            <a:r>
              <a:rPr sz="1500" spc="-13" dirty="0">
                <a:solidFill>
                  <a:srgbClr val="FF0000"/>
                </a:solidFill>
                <a:latin typeface="+mj-lt"/>
                <a:cs typeface="Calibri"/>
              </a:rPr>
              <a:t>servant </a:t>
            </a:r>
            <a:r>
              <a:rPr sz="1500" spc="-4" dirty="0">
                <a:solidFill>
                  <a:srgbClr val="FF0000"/>
                </a:solidFill>
                <a:latin typeface="+mj-lt"/>
                <a:cs typeface="Calibri"/>
              </a:rPr>
              <a:t>- sanction</a:t>
            </a:r>
            <a:r>
              <a:rPr sz="1500" spc="-49" dirty="0">
                <a:solidFill>
                  <a:srgbClr val="FF0000"/>
                </a:solidFill>
                <a:latin typeface="+mj-lt"/>
                <a:cs typeface="Calibri"/>
              </a:rPr>
              <a:t> </a:t>
            </a:r>
            <a:r>
              <a:rPr sz="1500" spc="-13" dirty="0">
                <a:solidFill>
                  <a:srgbClr val="FF0000"/>
                </a:solidFill>
                <a:latin typeface="+mj-lt"/>
                <a:cs typeface="Calibri"/>
              </a:rPr>
              <a:t>from</a:t>
            </a:r>
            <a:r>
              <a:rPr sz="1500" spc="-22" dirty="0">
                <a:solidFill>
                  <a:srgbClr val="FF0000"/>
                </a:solidFill>
                <a:latin typeface="+mj-lt"/>
                <a:cs typeface="Calibri"/>
              </a:rPr>
              <a:t> </a:t>
            </a:r>
            <a:r>
              <a:rPr sz="1500" spc="-9" dirty="0">
                <a:solidFill>
                  <a:srgbClr val="FF0000"/>
                </a:solidFill>
                <a:latin typeface="+mj-lt"/>
                <a:cs typeface="Calibri"/>
              </a:rPr>
              <a:t>commissioner</a:t>
            </a:r>
            <a:r>
              <a:rPr sz="1500" spc="-18" dirty="0">
                <a:solidFill>
                  <a:srgbClr val="FF0000"/>
                </a:solidFill>
                <a:latin typeface="+mj-lt"/>
                <a:cs typeface="Calibri"/>
              </a:rPr>
              <a:t> </a:t>
            </a:r>
            <a:r>
              <a:rPr sz="1500" spc="-22" dirty="0">
                <a:solidFill>
                  <a:srgbClr val="FF0000"/>
                </a:solidFill>
                <a:latin typeface="+mj-lt"/>
                <a:cs typeface="Calibri"/>
              </a:rPr>
              <a:t>for</a:t>
            </a:r>
            <a:r>
              <a:rPr sz="1500" spc="-13" dirty="0">
                <a:solidFill>
                  <a:srgbClr val="FF0000"/>
                </a:solidFill>
                <a:latin typeface="+mj-lt"/>
                <a:cs typeface="Calibri"/>
              </a:rPr>
              <a:t> </a:t>
            </a:r>
            <a:r>
              <a:rPr sz="1500" spc="-4" dirty="0">
                <a:solidFill>
                  <a:srgbClr val="FF0000"/>
                </a:solidFill>
                <a:latin typeface="+mj-lt"/>
                <a:cs typeface="Calibri"/>
              </a:rPr>
              <a:t>initiating</a:t>
            </a:r>
            <a:r>
              <a:rPr sz="1500" spc="-57" dirty="0">
                <a:solidFill>
                  <a:srgbClr val="FF0000"/>
                </a:solidFill>
                <a:latin typeface="+mj-lt"/>
                <a:cs typeface="Calibri"/>
              </a:rPr>
              <a:t> </a:t>
            </a:r>
            <a:r>
              <a:rPr sz="1500" spc="-9" dirty="0">
                <a:solidFill>
                  <a:srgbClr val="FF0000"/>
                </a:solidFill>
                <a:latin typeface="+mj-lt"/>
                <a:cs typeface="Calibri"/>
              </a:rPr>
              <a:t>proceedings</a:t>
            </a:r>
            <a:endParaRPr sz="1500" dirty="0">
              <a:solidFill>
                <a:srgbClr val="FF0000"/>
              </a:solidFill>
              <a:latin typeface="+mj-lt"/>
              <a:cs typeface="Calibri"/>
            </a:endParaRPr>
          </a:p>
        </p:txBody>
      </p:sp>
    </p:spTree>
    <p:extLst>
      <p:ext uri="{BB962C8B-B14F-4D97-AF65-F5344CB8AC3E}">
        <p14:creationId xmlns:p14="http://schemas.microsoft.com/office/powerpoint/2010/main" val="19530911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4894CE35-9363-E39D-D9C8-634ED67010EE}"/>
              </a:ext>
            </a:extLst>
          </p:cNvPr>
          <p:cNvSpPr/>
          <p:nvPr/>
        </p:nvSpPr>
        <p:spPr>
          <a:xfrm rot="10800000" flipV="1">
            <a:off x="4796873" y="0"/>
            <a:ext cx="7395127" cy="6858000"/>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400" u="sng" dirty="0">
              <a:solidFill>
                <a:schemeClr val="tx1"/>
              </a:solidFill>
              <a:latin typeface="Century Gothic" panose="020B0502020202020204" pitchFamily="34" charset="0"/>
            </a:endParaRPr>
          </a:p>
        </p:txBody>
      </p:sp>
      <p:sp>
        <p:nvSpPr>
          <p:cNvPr id="6" name="Flowchart: Connector 5">
            <a:extLst>
              <a:ext uri="{FF2B5EF4-FFF2-40B4-BE49-F238E27FC236}">
                <a16:creationId xmlns:a16="http://schemas.microsoft.com/office/drawing/2014/main" id="{09603755-8A8C-3E3E-3E1D-8DF9D48D1132}"/>
              </a:ext>
            </a:extLst>
          </p:cNvPr>
          <p:cNvSpPr/>
          <p:nvPr/>
        </p:nvSpPr>
        <p:spPr>
          <a:xfrm>
            <a:off x="2376377" y="12552"/>
            <a:ext cx="7070651" cy="6857999"/>
          </a:xfrm>
          <a:prstGeom prst="flowChartConnector">
            <a:avLst/>
          </a:prstGeom>
          <a:blipFill dpi="0" rotWithShape="1">
            <a:blip r:embed="rId2">
              <a:alphaModFix amt="20000"/>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4" name="Title 1">
            <a:extLst>
              <a:ext uri="{FF2B5EF4-FFF2-40B4-BE49-F238E27FC236}">
                <a16:creationId xmlns:a16="http://schemas.microsoft.com/office/drawing/2014/main" id="{3BBE57CE-A0C6-04F6-3493-47129FFA24CB}"/>
              </a:ext>
            </a:extLst>
          </p:cNvPr>
          <p:cNvSpPr txBox="1">
            <a:spLocks/>
          </p:cNvSpPr>
          <p:nvPr/>
        </p:nvSpPr>
        <p:spPr>
          <a:xfrm>
            <a:off x="2154825" y="351318"/>
            <a:ext cx="8486553" cy="1474307"/>
          </a:xfrm>
          <a:prstGeom prst="rect">
            <a:avLst/>
          </a:prstGeom>
        </p:spPr>
        <p:txBody>
          <a:bodyPr vert="horz" lIns="91440" tIns="45720" rIns="91440" bIns="45720" rtlCol="0" anchor="ctr">
            <a:normAutofit fontScale="92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700" b="1" dirty="0">
                <a:solidFill>
                  <a:schemeClr val="tx2"/>
                </a:solidFill>
                <a:latin typeface="Century Gothic" panose="020B0502020202020204" pitchFamily="34" charset="0"/>
                <a:ea typeface="Lato Heavy" charset="0"/>
                <a:cs typeface="Poppins" pitchFamily="2" charset="77"/>
              </a:rPr>
              <a:t>SECTION 138: </a:t>
            </a:r>
          </a:p>
          <a:p>
            <a:r>
              <a:rPr lang="en-US" sz="3700" b="1" dirty="0">
                <a:solidFill>
                  <a:schemeClr val="tx2"/>
                </a:solidFill>
                <a:latin typeface="Century Gothic" panose="020B0502020202020204" pitchFamily="34" charset="0"/>
                <a:ea typeface="Lato Heavy" charset="0"/>
                <a:cs typeface="Poppins" pitchFamily="2" charset="77"/>
              </a:rPr>
              <a:t>    COMPOUNDING OF OFFENCES</a:t>
            </a:r>
            <a:br>
              <a:rPr lang="en-US" b="1" dirty="0">
                <a:solidFill>
                  <a:schemeClr val="tx2"/>
                </a:solidFill>
                <a:latin typeface="Century Gothic" panose="020B0502020202020204" pitchFamily="34" charset="0"/>
                <a:ea typeface="Lato Heavy" charset="0"/>
                <a:cs typeface="Poppins" pitchFamily="2" charset="77"/>
              </a:rPr>
            </a:br>
            <a:endParaRPr lang="en-IN" dirty="0"/>
          </a:p>
        </p:txBody>
      </p:sp>
      <p:sp>
        <p:nvSpPr>
          <p:cNvPr id="11" name="Rectangle 10">
            <a:extLst>
              <a:ext uri="{FF2B5EF4-FFF2-40B4-BE49-F238E27FC236}">
                <a16:creationId xmlns:a16="http://schemas.microsoft.com/office/drawing/2014/main" id="{90ECB84B-91AC-6033-E1B8-AEDF5FCB45EE}"/>
              </a:ext>
            </a:extLst>
          </p:cNvPr>
          <p:cNvSpPr/>
          <p:nvPr/>
        </p:nvSpPr>
        <p:spPr>
          <a:xfrm>
            <a:off x="5085754" y="1475215"/>
            <a:ext cx="1651895" cy="5835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900"/>
          </a:p>
        </p:txBody>
      </p:sp>
      <p:sp>
        <p:nvSpPr>
          <p:cNvPr id="12" name="TextBox 11">
            <a:extLst>
              <a:ext uri="{FF2B5EF4-FFF2-40B4-BE49-F238E27FC236}">
                <a16:creationId xmlns:a16="http://schemas.microsoft.com/office/drawing/2014/main" id="{2523989E-760F-9CBC-1BDF-ACB0589E1AC6}"/>
              </a:ext>
            </a:extLst>
          </p:cNvPr>
          <p:cNvSpPr txBox="1"/>
          <p:nvPr/>
        </p:nvSpPr>
        <p:spPr>
          <a:xfrm>
            <a:off x="2376377" y="1745436"/>
            <a:ext cx="7824180" cy="1800493"/>
          </a:xfrm>
          <a:prstGeom prst="rect">
            <a:avLst/>
          </a:prstGeom>
          <a:noFill/>
        </p:spPr>
        <p:txBody>
          <a:bodyPr wrap="square" rtlCol="0">
            <a:spAutoFit/>
          </a:bodyPr>
          <a:lstStyle/>
          <a:p>
            <a:endParaRPr lang="en-IN" b="1" dirty="0">
              <a:solidFill>
                <a:srgbClr val="00B050"/>
              </a:solidFill>
              <a:latin typeface="Tahoma" panose="020B0604030504040204" pitchFamily="34" charset="0"/>
              <a:ea typeface="Tahoma" panose="020B0604030504040204" pitchFamily="34" charset="0"/>
              <a:cs typeface="Tahoma" panose="020B0604030504040204" pitchFamily="34" charset="0"/>
            </a:endParaRPr>
          </a:p>
          <a:p>
            <a:endParaRPr lang="en-IN" b="1" dirty="0">
              <a:solidFill>
                <a:srgbClr val="00B050"/>
              </a:solidFill>
              <a:latin typeface="Tahoma" panose="020B0604030504040204" pitchFamily="34" charset="0"/>
              <a:ea typeface="Tahoma" panose="020B0604030504040204" pitchFamily="34" charset="0"/>
              <a:cs typeface="Tahoma" panose="020B0604030504040204" pitchFamily="34" charset="0"/>
            </a:endParaRPr>
          </a:p>
          <a:p>
            <a:pPr marL="285750" indent="-285750">
              <a:buFont typeface="Wingdings" panose="05000000000000000000" pitchFamily="2" charset="2"/>
              <a:buChar char="ü"/>
            </a:pPr>
            <a:r>
              <a:rPr lang="en-IN" sz="1500" dirty="0">
                <a:latin typeface="+mj-lt"/>
                <a:ea typeface="Tahoma" panose="020B0604030504040204" pitchFamily="34" charset="0"/>
                <a:cs typeface="Tahoma" panose="020B0604030504040204" pitchFamily="34" charset="0"/>
              </a:rPr>
              <a:t>Any offence </a:t>
            </a:r>
            <a:r>
              <a:rPr lang="en-US" sz="1500" i="0" dirty="0">
                <a:effectLst/>
                <a:latin typeface="+mj-lt"/>
                <a:ea typeface="Tahoma" panose="020B0604030504040204" pitchFamily="34" charset="0"/>
                <a:cs typeface="Tahoma" panose="020B0604030504040204" pitchFamily="34" charset="0"/>
              </a:rPr>
              <a:t>under this Act may, either before or after the institution of prosecution, be compounded by the Comm. on payment, by the person accused of the offence, to the CG or SG.</a:t>
            </a:r>
          </a:p>
          <a:p>
            <a:pPr marL="285750" indent="-285750">
              <a:buFont typeface="Wingdings" panose="05000000000000000000" pitchFamily="2" charset="2"/>
              <a:buChar char="ü"/>
            </a:pPr>
            <a:endParaRPr lang="en-US" sz="1500" dirty="0">
              <a:latin typeface="+mj-lt"/>
              <a:ea typeface="Tahoma" panose="020B0604030504040204" pitchFamily="34" charset="0"/>
              <a:cs typeface="Tahoma" panose="020B0604030504040204" pitchFamily="34" charset="0"/>
            </a:endParaRPr>
          </a:p>
          <a:p>
            <a:r>
              <a:rPr lang="en-US" sz="1500" b="1" dirty="0">
                <a:solidFill>
                  <a:srgbClr val="FF0000"/>
                </a:solidFill>
                <a:latin typeface="+mj-lt"/>
                <a:ea typeface="Tahoma" panose="020B0604030504040204" pitchFamily="34" charset="0"/>
                <a:cs typeface="Tahoma" panose="020B0604030504040204" pitchFamily="34" charset="0"/>
              </a:rPr>
              <a:t>PROVIDED</a:t>
            </a:r>
            <a:r>
              <a:rPr lang="en-US" sz="1500" dirty="0">
                <a:solidFill>
                  <a:srgbClr val="FF0000"/>
                </a:solidFill>
                <a:latin typeface="+mj-lt"/>
                <a:ea typeface="Tahoma" panose="020B0604030504040204" pitchFamily="34" charset="0"/>
                <a:cs typeface="Tahoma" panose="020B0604030504040204" pitchFamily="34" charset="0"/>
              </a:rPr>
              <a:t>: Compounding shall be allowed only after making payment of Tax, Interest and Penalty involved in such offences</a:t>
            </a:r>
            <a:endParaRPr lang="en-IN" sz="1500" dirty="0">
              <a:solidFill>
                <a:srgbClr val="FF0000"/>
              </a:solidFill>
              <a:latin typeface="+mj-lt"/>
              <a:ea typeface="Tahoma" panose="020B0604030504040204" pitchFamily="34" charset="0"/>
              <a:cs typeface="Tahoma" panose="020B0604030504040204" pitchFamily="34" charset="0"/>
            </a:endParaRPr>
          </a:p>
        </p:txBody>
      </p:sp>
      <p:sp>
        <p:nvSpPr>
          <p:cNvPr id="13" name="TextBox 12">
            <a:extLst>
              <a:ext uri="{FF2B5EF4-FFF2-40B4-BE49-F238E27FC236}">
                <a16:creationId xmlns:a16="http://schemas.microsoft.com/office/drawing/2014/main" id="{2A08E77A-D09D-0ABB-5D9F-C3B9102B6879}"/>
              </a:ext>
            </a:extLst>
          </p:cNvPr>
          <p:cNvSpPr txBox="1"/>
          <p:nvPr/>
        </p:nvSpPr>
        <p:spPr>
          <a:xfrm>
            <a:off x="4248553" y="1345101"/>
            <a:ext cx="3326296" cy="1077218"/>
          </a:xfrm>
          <a:prstGeom prst="rect">
            <a:avLst/>
          </a:prstGeom>
          <a:noFill/>
        </p:spPr>
        <p:txBody>
          <a:bodyPr wrap="square" rtlCol="0">
            <a:spAutoFit/>
          </a:bodyPr>
          <a:lstStyle/>
          <a:p>
            <a:endParaRPr lang="en-IN" b="1" dirty="0">
              <a:solidFill>
                <a:srgbClr val="00B050"/>
              </a:solidFill>
              <a:latin typeface="Tahoma" panose="020B0604030504040204" pitchFamily="34" charset="0"/>
              <a:ea typeface="Tahoma" panose="020B0604030504040204" pitchFamily="34" charset="0"/>
              <a:cs typeface="Tahoma" panose="020B0604030504040204" pitchFamily="34" charset="0"/>
            </a:endParaRPr>
          </a:p>
          <a:p>
            <a:pPr algn="ctr"/>
            <a:r>
              <a:rPr lang="en-IN" sz="2800" b="1" dirty="0">
                <a:solidFill>
                  <a:srgbClr val="00B050"/>
                </a:solidFill>
                <a:ea typeface="Tahoma" panose="020B0604030504040204" pitchFamily="34" charset="0"/>
                <a:cs typeface="Tahoma" panose="020B0604030504040204" pitchFamily="34" charset="0"/>
              </a:rPr>
              <a:t>ALLOWED </a:t>
            </a:r>
            <a:r>
              <a:rPr lang="en-IN" b="1" dirty="0">
                <a:solidFill>
                  <a:srgbClr val="00B050"/>
                </a:solidFill>
                <a:latin typeface="Tahoma" panose="020B0604030504040204" pitchFamily="34" charset="0"/>
                <a:ea typeface="Tahoma" panose="020B0604030504040204" pitchFamily="34" charset="0"/>
                <a:cs typeface="Tahoma" panose="020B0604030504040204" pitchFamily="34" charset="0"/>
              </a:rPr>
              <a:t>:</a:t>
            </a:r>
          </a:p>
          <a:p>
            <a:endParaRPr lang="en-IN" b="1" dirty="0">
              <a:solidFill>
                <a:srgbClr val="00B050"/>
              </a:solidFill>
              <a:latin typeface="Tahoma" panose="020B0604030504040204" pitchFamily="34" charset="0"/>
              <a:ea typeface="Tahoma" panose="020B0604030504040204" pitchFamily="34" charset="0"/>
              <a:cs typeface="Tahoma" panose="020B0604030504040204" pitchFamily="34" charset="0"/>
            </a:endParaRPr>
          </a:p>
        </p:txBody>
      </p:sp>
      <p:sp>
        <p:nvSpPr>
          <p:cNvPr id="14" name="TextBox 13">
            <a:extLst>
              <a:ext uri="{FF2B5EF4-FFF2-40B4-BE49-F238E27FC236}">
                <a16:creationId xmlns:a16="http://schemas.microsoft.com/office/drawing/2014/main" id="{D5E0D668-1FF1-1E38-F202-317D6E7FEE07}"/>
              </a:ext>
            </a:extLst>
          </p:cNvPr>
          <p:cNvSpPr txBox="1"/>
          <p:nvPr/>
        </p:nvSpPr>
        <p:spPr>
          <a:xfrm>
            <a:off x="1251734" y="4537409"/>
            <a:ext cx="10073465" cy="1754326"/>
          </a:xfrm>
          <a:prstGeom prst="rect">
            <a:avLst/>
          </a:prstGeom>
          <a:noFill/>
        </p:spPr>
        <p:txBody>
          <a:bodyPr wrap="square" rtlCol="0">
            <a:spAutoFit/>
          </a:bodyPr>
          <a:lstStyle/>
          <a:p>
            <a:r>
              <a:rPr lang="en-US" sz="1500" b="1" dirty="0">
                <a:solidFill>
                  <a:srgbClr val="FF0000"/>
                </a:solidFill>
                <a:latin typeface="+mj-lt"/>
              </a:rPr>
              <a:t>PLEASE NOTE: </a:t>
            </a:r>
          </a:p>
          <a:p>
            <a:pPr marL="342900" indent="-342900">
              <a:buAutoNum type="arabicPeriod"/>
            </a:pPr>
            <a:r>
              <a:rPr lang="en-US" sz="1500" b="0" i="0" dirty="0">
                <a:solidFill>
                  <a:srgbClr val="0070C0"/>
                </a:solidFill>
                <a:effectLst/>
                <a:latin typeface="+mj-lt"/>
              </a:rPr>
              <a:t>Compounding has not been defined in GST Act or Rules.</a:t>
            </a:r>
          </a:p>
          <a:p>
            <a:pPr marL="342900" indent="-342900">
              <a:buAutoNum type="arabicPeriod"/>
            </a:pPr>
            <a:r>
              <a:rPr lang="en-US" sz="1500" dirty="0">
                <a:solidFill>
                  <a:srgbClr val="0070C0"/>
                </a:solidFill>
                <a:latin typeface="+mj-lt"/>
              </a:rPr>
              <a:t>Compounding means payment of monetary compensation or fine instead of undergoing prosecution for an offence committed.</a:t>
            </a:r>
            <a:endParaRPr lang="en-US" sz="1500" b="0" i="0" dirty="0">
              <a:solidFill>
                <a:srgbClr val="0070C0"/>
              </a:solidFill>
              <a:effectLst/>
              <a:latin typeface="+mj-lt"/>
            </a:endParaRPr>
          </a:p>
          <a:p>
            <a:r>
              <a:rPr lang="en-US" sz="1500" dirty="0">
                <a:solidFill>
                  <a:srgbClr val="0070C0"/>
                </a:solidFill>
                <a:latin typeface="+mj-lt"/>
              </a:rPr>
              <a:t>3.  </a:t>
            </a:r>
            <a:r>
              <a:rPr lang="en-US" sz="1500" b="0" i="0" dirty="0">
                <a:solidFill>
                  <a:srgbClr val="0070C0"/>
                </a:solidFill>
                <a:effectLst/>
                <a:latin typeface="+mj-lt"/>
              </a:rPr>
              <a:t> An applicant may, either before or after the institution of prosecution, make an application under Section 138(1) in </a:t>
            </a:r>
            <a:r>
              <a:rPr lang="en-US" sz="1500" b="1" i="0" dirty="0">
                <a:solidFill>
                  <a:srgbClr val="0070C0"/>
                </a:solidFill>
                <a:effectLst/>
                <a:latin typeface="+mj-lt"/>
              </a:rPr>
              <a:t>FORM GST CPD-01</a:t>
            </a:r>
            <a:r>
              <a:rPr lang="en-US" sz="1500" b="0" i="0" dirty="0">
                <a:solidFill>
                  <a:srgbClr val="0070C0"/>
                </a:solidFill>
                <a:effectLst/>
                <a:latin typeface="+mj-lt"/>
              </a:rPr>
              <a:t> to the Commissioner for compounding of an offence (RULE 162)</a:t>
            </a:r>
          </a:p>
          <a:p>
            <a:r>
              <a:rPr lang="en-US" dirty="0">
                <a:solidFill>
                  <a:srgbClr val="292B2C"/>
                </a:solidFill>
                <a:latin typeface="-apple-system"/>
              </a:rPr>
              <a:t> </a:t>
            </a:r>
            <a:endParaRPr lang="en-IN" dirty="0"/>
          </a:p>
        </p:txBody>
      </p:sp>
      <p:sp>
        <p:nvSpPr>
          <p:cNvPr id="2" name="Scroll: Horizontal 1">
            <a:extLst>
              <a:ext uri="{FF2B5EF4-FFF2-40B4-BE49-F238E27FC236}">
                <a16:creationId xmlns:a16="http://schemas.microsoft.com/office/drawing/2014/main" id="{BCC6FA38-1DB9-9127-23BA-6DFFD1DB0353}"/>
              </a:ext>
            </a:extLst>
          </p:cNvPr>
          <p:cNvSpPr/>
          <p:nvPr/>
        </p:nvSpPr>
        <p:spPr>
          <a:xfrm>
            <a:off x="866801" y="4019330"/>
            <a:ext cx="10461363" cy="2635159"/>
          </a:xfrm>
          <a:prstGeom prst="horizontalScroll">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extLst>
      <p:ext uri="{BB962C8B-B14F-4D97-AF65-F5344CB8AC3E}">
        <p14:creationId xmlns:p14="http://schemas.microsoft.com/office/powerpoint/2010/main" val="7856701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4894CE35-9363-E39D-D9C8-634ED67010EE}"/>
              </a:ext>
            </a:extLst>
          </p:cNvPr>
          <p:cNvSpPr/>
          <p:nvPr/>
        </p:nvSpPr>
        <p:spPr>
          <a:xfrm rot="10800000" flipV="1">
            <a:off x="4807064" y="-27522"/>
            <a:ext cx="7395127" cy="6858000"/>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400" u="sng" dirty="0">
              <a:solidFill>
                <a:schemeClr val="tx1"/>
              </a:solidFill>
              <a:latin typeface="Century Gothic" panose="020B0502020202020204" pitchFamily="34" charset="0"/>
            </a:endParaRPr>
          </a:p>
        </p:txBody>
      </p:sp>
      <p:sp>
        <p:nvSpPr>
          <p:cNvPr id="6" name="Flowchart: Connector 5">
            <a:extLst>
              <a:ext uri="{FF2B5EF4-FFF2-40B4-BE49-F238E27FC236}">
                <a16:creationId xmlns:a16="http://schemas.microsoft.com/office/drawing/2014/main" id="{09603755-8A8C-3E3E-3E1D-8DF9D48D1132}"/>
              </a:ext>
            </a:extLst>
          </p:cNvPr>
          <p:cNvSpPr/>
          <p:nvPr/>
        </p:nvSpPr>
        <p:spPr>
          <a:xfrm>
            <a:off x="2376377" y="12552"/>
            <a:ext cx="7070651" cy="6857999"/>
          </a:xfrm>
          <a:prstGeom prst="flowChartConnector">
            <a:avLst/>
          </a:prstGeom>
          <a:blipFill dpi="0" rotWithShape="1">
            <a:blip r:embed="rId2">
              <a:alphaModFix amt="20000"/>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4" name="Title 1">
            <a:extLst>
              <a:ext uri="{FF2B5EF4-FFF2-40B4-BE49-F238E27FC236}">
                <a16:creationId xmlns:a16="http://schemas.microsoft.com/office/drawing/2014/main" id="{3BBE57CE-A0C6-04F6-3493-47129FFA24CB}"/>
              </a:ext>
            </a:extLst>
          </p:cNvPr>
          <p:cNvSpPr txBox="1">
            <a:spLocks/>
          </p:cNvSpPr>
          <p:nvPr/>
        </p:nvSpPr>
        <p:spPr>
          <a:xfrm>
            <a:off x="2154825" y="351318"/>
            <a:ext cx="8486553" cy="1474307"/>
          </a:xfrm>
          <a:prstGeom prst="rect">
            <a:avLst/>
          </a:prstGeom>
        </p:spPr>
        <p:txBody>
          <a:bodyPr vert="horz" lIns="91440" tIns="45720" rIns="91440" bIns="45720" rtlCol="0" anchor="ctr">
            <a:normAutofit fontScale="92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700" b="1" dirty="0">
                <a:solidFill>
                  <a:schemeClr val="tx2"/>
                </a:solidFill>
                <a:latin typeface="Century Gothic" panose="020B0502020202020204" pitchFamily="34" charset="0"/>
                <a:ea typeface="Lato Heavy" charset="0"/>
                <a:cs typeface="Poppins" pitchFamily="2" charset="77"/>
              </a:rPr>
              <a:t>SECTION 138: </a:t>
            </a:r>
          </a:p>
          <a:p>
            <a:r>
              <a:rPr lang="en-US" sz="3700" b="1" dirty="0">
                <a:solidFill>
                  <a:schemeClr val="tx2"/>
                </a:solidFill>
                <a:latin typeface="Century Gothic" panose="020B0502020202020204" pitchFamily="34" charset="0"/>
                <a:ea typeface="Lato Heavy" charset="0"/>
                <a:cs typeface="Poppins" pitchFamily="2" charset="77"/>
              </a:rPr>
              <a:t>    COMPOUNDING OF OFFENCES</a:t>
            </a:r>
            <a:br>
              <a:rPr lang="en-US" b="1" dirty="0">
                <a:solidFill>
                  <a:schemeClr val="tx2"/>
                </a:solidFill>
                <a:latin typeface="Century Gothic" panose="020B0502020202020204" pitchFamily="34" charset="0"/>
                <a:ea typeface="Lato Heavy" charset="0"/>
                <a:cs typeface="Poppins" pitchFamily="2" charset="77"/>
              </a:rPr>
            </a:br>
            <a:endParaRPr lang="en-IN" dirty="0"/>
          </a:p>
        </p:txBody>
      </p:sp>
      <p:sp>
        <p:nvSpPr>
          <p:cNvPr id="11" name="Rectangle 10">
            <a:extLst>
              <a:ext uri="{FF2B5EF4-FFF2-40B4-BE49-F238E27FC236}">
                <a16:creationId xmlns:a16="http://schemas.microsoft.com/office/drawing/2014/main" id="{90ECB84B-91AC-6033-E1B8-AEDF5FCB45EE}"/>
              </a:ext>
            </a:extLst>
          </p:cNvPr>
          <p:cNvSpPr/>
          <p:nvPr/>
        </p:nvSpPr>
        <p:spPr>
          <a:xfrm>
            <a:off x="5085754" y="1475215"/>
            <a:ext cx="1651895" cy="5835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900"/>
          </a:p>
        </p:txBody>
      </p:sp>
      <p:sp>
        <p:nvSpPr>
          <p:cNvPr id="12" name="TextBox 11">
            <a:extLst>
              <a:ext uri="{FF2B5EF4-FFF2-40B4-BE49-F238E27FC236}">
                <a16:creationId xmlns:a16="http://schemas.microsoft.com/office/drawing/2014/main" id="{2523989E-760F-9CBC-1BDF-ACB0589E1AC6}"/>
              </a:ext>
            </a:extLst>
          </p:cNvPr>
          <p:cNvSpPr txBox="1"/>
          <p:nvPr/>
        </p:nvSpPr>
        <p:spPr>
          <a:xfrm>
            <a:off x="4248553" y="1345101"/>
            <a:ext cx="3326296" cy="1077218"/>
          </a:xfrm>
          <a:prstGeom prst="rect">
            <a:avLst/>
          </a:prstGeom>
          <a:noFill/>
        </p:spPr>
        <p:txBody>
          <a:bodyPr wrap="square" rtlCol="0">
            <a:spAutoFit/>
          </a:bodyPr>
          <a:lstStyle/>
          <a:p>
            <a:endParaRPr lang="en-IN" b="1" dirty="0">
              <a:solidFill>
                <a:srgbClr val="00B050"/>
              </a:solidFill>
              <a:latin typeface="Tahoma" panose="020B0604030504040204" pitchFamily="34" charset="0"/>
              <a:ea typeface="Tahoma" panose="020B0604030504040204" pitchFamily="34" charset="0"/>
              <a:cs typeface="Tahoma" panose="020B0604030504040204" pitchFamily="34" charset="0"/>
            </a:endParaRPr>
          </a:p>
          <a:p>
            <a:pPr algn="ctr"/>
            <a:r>
              <a:rPr lang="en-IN" sz="2800" b="1" dirty="0">
                <a:solidFill>
                  <a:srgbClr val="00B050"/>
                </a:solidFill>
                <a:ea typeface="Tahoma" panose="020B0604030504040204" pitchFamily="34" charset="0"/>
                <a:cs typeface="Tahoma" panose="020B0604030504040204" pitchFamily="34" charset="0"/>
              </a:rPr>
              <a:t>NEGATIVE LIST</a:t>
            </a:r>
            <a:r>
              <a:rPr lang="en-IN" b="1" dirty="0">
                <a:solidFill>
                  <a:srgbClr val="00B050"/>
                </a:solidFill>
                <a:latin typeface="Tahoma" panose="020B0604030504040204" pitchFamily="34" charset="0"/>
                <a:ea typeface="Tahoma" panose="020B0604030504040204" pitchFamily="34" charset="0"/>
                <a:cs typeface="Tahoma" panose="020B0604030504040204" pitchFamily="34" charset="0"/>
              </a:rPr>
              <a:t>:</a:t>
            </a:r>
          </a:p>
          <a:p>
            <a:endParaRPr lang="en-IN" b="1" dirty="0">
              <a:solidFill>
                <a:srgbClr val="00B050"/>
              </a:solidFill>
              <a:latin typeface="Tahoma" panose="020B0604030504040204" pitchFamily="34" charset="0"/>
              <a:ea typeface="Tahoma" panose="020B0604030504040204" pitchFamily="34" charset="0"/>
              <a:cs typeface="Tahoma" panose="020B0604030504040204" pitchFamily="34" charset="0"/>
            </a:endParaRPr>
          </a:p>
        </p:txBody>
      </p:sp>
      <p:sp>
        <p:nvSpPr>
          <p:cNvPr id="2" name="TextBox 1">
            <a:extLst>
              <a:ext uri="{FF2B5EF4-FFF2-40B4-BE49-F238E27FC236}">
                <a16:creationId xmlns:a16="http://schemas.microsoft.com/office/drawing/2014/main" id="{F1D3F189-572F-21BD-1843-C38670ACCD35}"/>
              </a:ext>
            </a:extLst>
          </p:cNvPr>
          <p:cNvSpPr txBox="1"/>
          <p:nvPr/>
        </p:nvSpPr>
        <p:spPr>
          <a:xfrm>
            <a:off x="1107785" y="2615109"/>
            <a:ext cx="10580631" cy="2031325"/>
          </a:xfrm>
          <a:prstGeom prst="rect">
            <a:avLst/>
          </a:prstGeom>
          <a:noFill/>
        </p:spPr>
        <p:txBody>
          <a:bodyPr wrap="square" rtlCol="0">
            <a:spAutoFit/>
          </a:bodyPr>
          <a:lstStyle/>
          <a:p>
            <a:r>
              <a:rPr lang="en-IN" sz="1500" dirty="0">
                <a:latin typeface="+mj-lt"/>
              </a:rPr>
              <a:t>1. </a:t>
            </a:r>
            <a:r>
              <a:rPr lang="en-US" sz="1500" b="0" i="0" dirty="0">
                <a:solidFill>
                  <a:srgbClr val="444444"/>
                </a:solidFill>
                <a:effectLst/>
                <a:latin typeface="+mj-lt"/>
              </a:rPr>
              <a:t>a person who has been </a:t>
            </a:r>
            <a:r>
              <a:rPr lang="en-US" sz="1500" b="0" i="0" dirty="0">
                <a:solidFill>
                  <a:srgbClr val="FF0000"/>
                </a:solidFill>
                <a:effectLst/>
                <a:latin typeface="+mj-lt"/>
              </a:rPr>
              <a:t>allowed to compound once </a:t>
            </a:r>
            <a:r>
              <a:rPr lang="en-US" sz="1500" b="0" i="0" dirty="0">
                <a:solidFill>
                  <a:srgbClr val="444444"/>
                </a:solidFill>
                <a:effectLst/>
                <a:latin typeface="+mj-lt"/>
              </a:rPr>
              <a:t>in respect of any of the offences </a:t>
            </a:r>
            <a:r>
              <a:rPr lang="en-US" sz="1500" b="0" i="0" dirty="0">
                <a:solidFill>
                  <a:srgbClr val="FF0000"/>
                </a:solidFill>
                <a:effectLst/>
                <a:latin typeface="+mj-lt"/>
              </a:rPr>
              <a:t>specified u/s 132(1) clause (a) to (f) &amp; (l)</a:t>
            </a:r>
          </a:p>
          <a:p>
            <a:r>
              <a:rPr lang="en-US" sz="1500" dirty="0">
                <a:solidFill>
                  <a:srgbClr val="444444"/>
                </a:solidFill>
                <a:latin typeface="+mj-lt"/>
              </a:rPr>
              <a:t>2. </a:t>
            </a:r>
            <a:r>
              <a:rPr lang="en-US" sz="1500" b="0" i="0" dirty="0">
                <a:solidFill>
                  <a:srgbClr val="444444"/>
                </a:solidFill>
                <a:effectLst/>
                <a:latin typeface="+mj-lt"/>
              </a:rPr>
              <a:t>a person who has been </a:t>
            </a:r>
            <a:r>
              <a:rPr lang="en-US" sz="1500" b="0" i="0" dirty="0">
                <a:solidFill>
                  <a:srgbClr val="FF0000"/>
                </a:solidFill>
                <a:effectLst/>
                <a:latin typeface="+mj-lt"/>
              </a:rPr>
              <a:t>allowed to compound once </a:t>
            </a:r>
            <a:r>
              <a:rPr lang="en-US" sz="1500" b="0" i="0" dirty="0">
                <a:solidFill>
                  <a:srgbClr val="444444"/>
                </a:solidFill>
                <a:effectLst/>
                <a:latin typeface="+mj-lt"/>
              </a:rPr>
              <a:t>in respect of any offence, </a:t>
            </a:r>
            <a:r>
              <a:rPr lang="en-US" sz="1500" b="0" i="0" dirty="0">
                <a:solidFill>
                  <a:srgbClr val="FF0000"/>
                </a:solidFill>
                <a:effectLst/>
                <a:latin typeface="+mj-lt"/>
              </a:rPr>
              <a:t>other than those in clause (a</a:t>
            </a:r>
            <a:r>
              <a:rPr lang="en-US" sz="1500" dirty="0">
                <a:solidFill>
                  <a:srgbClr val="FF0000"/>
                </a:solidFill>
                <a:latin typeface="+mj-lt"/>
              </a:rPr>
              <a:t>)</a:t>
            </a:r>
            <a:r>
              <a:rPr lang="en-US" sz="1500" dirty="0">
                <a:solidFill>
                  <a:srgbClr val="444444"/>
                </a:solidFill>
                <a:latin typeface="+mj-lt"/>
              </a:rPr>
              <a:t>, </a:t>
            </a:r>
            <a:r>
              <a:rPr lang="en-US" sz="1500" b="0" i="0" dirty="0">
                <a:solidFill>
                  <a:srgbClr val="FF0000"/>
                </a:solidFill>
                <a:effectLst/>
                <a:latin typeface="+mj-lt"/>
              </a:rPr>
              <a:t>in respect of supplies of value exceeding one crore rupees</a:t>
            </a:r>
            <a:r>
              <a:rPr lang="en-US" sz="1500" dirty="0">
                <a:solidFill>
                  <a:srgbClr val="444444"/>
                </a:solidFill>
                <a:latin typeface="+mj-lt"/>
              </a:rPr>
              <a:t>.</a:t>
            </a:r>
          </a:p>
          <a:p>
            <a:r>
              <a:rPr lang="en-US" sz="1500" dirty="0">
                <a:solidFill>
                  <a:srgbClr val="444444"/>
                </a:solidFill>
                <a:latin typeface="+mj-lt"/>
              </a:rPr>
              <a:t>3. </a:t>
            </a:r>
            <a:r>
              <a:rPr lang="en-US" sz="1500" b="0" i="0" dirty="0">
                <a:solidFill>
                  <a:srgbClr val="444444"/>
                </a:solidFill>
                <a:effectLst/>
                <a:latin typeface="+mj-lt"/>
              </a:rPr>
              <a:t>a person who has been </a:t>
            </a:r>
            <a:r>
              <a:rPr lang="en-US" sz="1500" b="0" i="0" dirty="0">
                <a:solidFill>
                  <a:srgbClr val="FF0000"/>
                </a:solidFill>
                <a:effectLst/>
                <a:latin typeface="+mj-lt"/>
              </a:rPr>
              <a:t>accused of committing an offence under this Act</a:t>
            </a:r>
            <a:r>
              <a:rPr lang="en-US" sz="1500" b="0" i="0" dirty="0">
                <a:solidFill>
                  <a:srgbClr val="444444"/>
                </a:solidFill>
                <a:effectLst/>
                <a:latin typeface="+mj-lt"/>
              </a:rPr>
              <a:t> which is </a:t>
            </a:r>
            <a:r>
              <a:rPr lang="en-US" sz="1500" b="0" i="0" dirty="0">
                <a:solidFill>
                  <a:srgbClr val="FF0000"/>
                </a:solidFill>
                <a:effectLst/>
                <a:latin typeface="+mj-lt"/>
              </a:rPr>
              <a:t>also an offence under any other law </a:t>
            </a:r>
            <a:r>
              <a:rPr lang="en-US" sz="1500" b="0" i="0" dirty="0">
                <a:solidFill>
                  <a:srgbClr val="444444"/>
                </a:solidFill>
                <a:effectLst/>
                <a:latin typeface="+mj-lt"/>
              </a:rPr>
              <a:t>for the time being in force;</a:t>
            </a:r>
          </a:p>
          <a:p>
            <a:r>
              <a:rPr lang="en-US" sz="1500" dirty="0">
                <a:solidFill>
                  <a:srgbClr val="444444"/>
                </a:solidFill>
                <a:latin typeface="+mj-lt"/>
              </a:rPr>
              <a:t>4. </a:t>
            </a:r>
            <a:r>
              <a:rPr lang="en-US" sz="1500" b="0" i="0" dirty="0">
                <a:solidFill>
                  <a:srgbClr val="444444"/>
                </a:solidFill>
                <a:effectLst/>
                <a:latin typeface="+mj-lt"/>
              </a:rPr>
              <a:t>a person who has been </a:t>
            </a:r>
            <a:r>
              <a:rPr lang="en-US" sz="1500" b="0" i="0" dirty="0">
                <a:solidFill>
                  <a:srgbClr val="FF0000"/>
                </a:solidFill>
                <a:effectLst/>
                <a:latin typeface="+mj-lt"/>
              </a:rPr>
              <a:t>convicted for an offence under Act by a court</a:t>
            </a:r>
          </a:p>
          <a:p>
            <a:r>
              <a:rPr lang="en-US" sz="1500" dirty="0">
                <a:solidFill>
                  <a:srgbClr val="444444"/>
                </a:solidFill>
                <a:latin typeface="+mj-lt"/>
              </a:rPr>
              <a:t>5. </a:t>
            </a:r>
            <a:r>
              <a:rPr lang="en-US" sz="1500" b="0" i="0" dirty="0">
                <a:solidFill>
                  <a:srgbClr val="444444"/>
                </a:solidFill>
                <a:effectLst/>
                <a:latin typeface="+mj-lt"/>
              </a:rPr>
              <a:t> a person who has been accused of </a:t>
            </a:r>
            <a:r>
              <a:rPr lang="en-US" sz="1500" b="0" i="0" dirty="0">
                <a:solidFill>
                  <a:srgbClr val="FF0000"/>
                </a:solidFill>
                <a:effectLst/>
                <a:latin typeface="+mj-lt"/>
              </a:rPr>
              <a:t>committing an offence specified in clause (g) or (j) or (k) of Section 132(1</a:t>
            </a:r>
            <a:r>
              <a:rPr lang="en-US" b="0" i="0" dirty="0">
                <a:solidFill>
                  <a:srgbClr val="FF0000"/>
                </a:solidFill>
                <a:effectLst/>
                <a:latin typeface="+mj-lt"/>
              </a:rPr>
              <a:t>).</a:t>
            </a:r>
          </a:p>
          <a:p>
            <a:endParaRPr lang="en-IN" dirty="0"/>
          </a:p>
        </p:txBody>
      </p:sp>
    </p:spTree>
    <p:extLst>
      <p:ext uri="{BB962C8B-B14F-4D97-AF65-F5344CB8AC3E}">
        <p14:creationId xmlns:p14="http://schemas.microsoft.com/office/powerpoint/2010/main" val="36992972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75AB4B27-1C42-C52F-306D-5AC106112766}"/>
              </a:ext>
            </a:extLst>
          </p:cNvPr>
          <p:cNvSpPr>
            <a:spLocks/>
          </p:cNvSpPr>
          <p:nvPr/>
        </p:nvSpPr>
        <p:spPr>
          <a:xfrm rot="10800000" flipV="1">
            <a:off x="4796873" y="0"/>
            <a:ext cx="7395127" cy="6858000"/>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400" u="sng" dirty="0">
              <a:solidFill>
                <a:schemeClr val="tx1"/>
              </a:solidFill>
              <a:latin typeface="Century Gothic" panose="020B0502020202020204" pitchFamily="34" charset="0"/>
            </a:endParaRPr>
          </a:p>
        </p:txBody>
      </p:sp>
      <p:sp>
        <p:nvSpPr>
          <p:cNvPr id="15" name="Rectangle 14">
            <a:extLst>
              <a:ext uri="{FF2B5EF4-FFF2-40B4-BE49-F238E27FC236}">
                <a16:creationId xmlns:a16="http://schemas.microsoft.com/office/drawing/2014/main" id="{6BCE56A3-9ACF-7C4D-A898-9EF509DC18A5}"/>
              </a:ext>
            </a:extLst>
          </p:cNvPr>
          <p:cNvSpPr/>
          <p:nvPr/>
        </p:nvSpPr>
        <p:spPr>
          <a:xfrm>
            <a:off x="1079091" y="2929965"/>
            <a:ext cx="4836926" cy="3704934"/>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1199">
              <a:latin typeface="Century Gothic" panose="020B0502020202020204" pitchFamily="34" charset="0"/>
              <a:cs typeface="Poppins Light" pitchFamily="2" charset="77"/>
            </a:endParaRPr>
          </a:p>
        </p:txBody>
      </p:sp>
      <p:sp>
        <p:nvSpPr>
          <p:cNvPr id="17" name="Oval 16">
            <a:extLst>
              <a:ext uri="{FF2B5EF4-FFF2-40B4-BE49-F238E27FC236}">
                <a16:creationId xmlns:a16="http://schemas.microsoft.com/office/drawing/2014/main" id="{201DBA75-6787-F04D-A057-D64271F7AA11}"/>
              </a:ext>
            </a:extLst>
          </p:cNvPr>
          <p:cNvSpPr/>
          <p:nvPr/>
        </p:nvSpPr>
        <p:spPr>
          <a:xfrm>
            <a:off x="1258552" y="3364321"/>
            <a:ext cx="363642" cy="363642"/>
          </a:xfrm>
          <a:prstGeom prst="ellipse">
            <a:avLst/>
          </a:prstGeom>
          <a:solidFill>
            <a:schemeClr val="bg1">
              <a:lumMod val="95000"/>
            </a:schemeClr>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1199">
              <a:solidFill>
                <a:schemeClr val="tx1"/>
              </a:solidFill>
              <a:latin typeface="Century Gothic" panose="020B0502020202020204" pitchFamily="34" charset="0"/>
              <a:ea typeface="Roboto Light" panose="02000000000000000000" pitchFamily="2" charset="0"/>
              <a:cs typeface="Poppins Light" pitchFamily="2" charset="77"/>
            </a:endParaRPr>
          </a:p>
        </p:txBody>
      </p:sp>
      <p:sp>
        <p:nvSpPr>
          <p:cNvPr id="18" name="Oval 17">
            <a:extLst>
              <a:ext uri="{FF2B5EF4-FFF2-40B4-BE49-F238E27FC236}">
                <a16:creationId xmlns:a16="http://schemas.microsoft.com/office/drawing/2014/main" id="{9AD42414-3A77-7946-BA5D-652437B2A818}"/>
              </a:ext>
            </a:extLst>
          </p:cNvPr>
          <p:cNvSpPr/>
          <p:nvPr/>
        </p:nvSpPr>
        <p:spPr>
          <a:xfrm>
            <a:off x="1249368" y="4358847"/>
            <a:ext cx="363642" cy="363642"/>
          </a:xfrm>
          <a:prstGeom prst="ellipse">
            <a:avLst/>
          </a:prstGeom>
          <a:solidFill>
            <a:schemeClr val="bg1">
              <a:lumMod val="95000"/>
            </a:schemeClr>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1199">
              <a:solidFill>
                <a:schemeClr val="tx1"/>
              </a:solidFill>
              <a:latin typeface="Century Gothic" panose="020B0502020202020204" pitchFamily="34" charset="0"/>
              <a:ea typeface="Roboto Light" panose="02000000000000000000" pitchFamily="2" charset="0"/>
              <a:cs typeface="Poppins Light" pitchFamily="2" charset="77"/>
            </a:endParaRPr>
          </a:p>
        </p:txBody>
      </p:sp>
      <p:sp>
        <p:nvSpPr>
          <p:cNvPr id="21" name="L-Shape 20">
            <a:extLst>
              <a:ext uri="{FF2B5EF4-FFF2-40B4-BE49-F238E27FC236}">
                <a16:creationId xmlns:a16="http://schemas.microsoft.com/office/drawing/2014/main" id="{7305858E-8C2E-7742-9743-902C24AAC45D}"/>
              </a:ext>
            </a:extLst>
          </p:cNvPr>
          <p:cNvSpPr/>
          <p:nvPr/>
        </p:nvSpPr>
        <p:spPr>
          <a:xfrm rot="19005742">
            <a:off x="1226127" y="4369560"/>
            <a:ext cx="398616" cy="214639"/>
          </a:xfrm>
          <a:prstGeom prst="corner">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1199">
              <a:solidFill>
                <a:schemeClr val="tx1"/>
              </a:solidFill>
              <a:latin typeface="Century Gothic" panose="020B0502020202020204" pitchFamily="34" charset="0"/>
              <a:ea typeface="Roboto Light" panose="02000000000000000000" pitchFamily="2" charset="0"/>
              <a:cs typeface="Poppins Light" pitchFamily="2" charset="77"/>
            </a:endParaRPr>
          </a:p>
        </p:txBody>
      </p:sp>
      <p:sp>
        <p:nvSpPr>
          <p:cNvPr id="28" name="Rectangle 27">
            <a:extLst>
              <a:ext uri="{FF2B5EF4-FFF2-40B4-BE49-F238E27FC236}">
                <a16:creationId xmlns:a16="http://schemas.microsoft.com/office/drawing/2014/main" id="{0F5CE1EB-D409-BB4C-9A41-766F7D262AFC}"/>
              </a:ext>
            </a:extLst>
          </p:cNvPr>
          <p:cNvSpPr/>
          <p:nvPr/>
        </p:nvSpPr>
        <p:spPr>
          <a:xfrm>
            <a:off x="6269135" y="2960909"/>
            <a:ext cx="5045932" cy="3704934"/>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1199" dirty="0">
              <a:latin typeface="Century Gothic" panose="020B0502020202020204" pitchFamily="34" charset="0"/>
              <a:cs typeface="Poppins Light" pitchFamily="2" charset="77"/>
            </a:endParaRPr>
          </a:p>
        </p:txBody>
      </p:sp>
      <p:sp>
        <p:nvSpPr>
          <p:cNvPr id="41" name="Oval 40">
            <a:extLst>
              <a:ext uri="{FF2B5EF4-FFF2-40B4-BE49-F238E27FC236}">
                <a16:creationId xmlns:a16="http://schemas.microsoft.com/office/drawing/2014/main" id="{F7ACA766-D3B0-C346-9F38-2E72D0C9CB84}"/>
              </a:ext>
            </a:extLst>
          </p:cNvPr>
          <p:cNvSpPr/>
          <p:nvPr/>
        </p:nvSpPr>
        <p:spPr>
          <a:xfrm>
            <a:off x="6583490" y="3404624"/>
            <a:ext cx="320893" cy="358994"/>
          </a:xfrm>
          <a:prstGeom prst="ellipse">
            <a:avLst/>
          </a:prstGeom>
          <a:solidFill>
            <a:schemeClr val="bg1">
              <a:lumMod val="95000"/>
            </a:schemeClr>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1199">
              <a:solidFill>
                <a:schemeClr val="tx1"/>
              </a:solidFill>
              <a:latin typeface="Century Gothic" panose="020B0502020202020204" pitchFamily="34" charset="0"/>
              <a:ea typeface="Roboto Light" panose="02000000000000000000" pitchFamily="2" charset="0"/>
              <a:cs typeface="Poppins Light" pitchFamily="2" charset="77"/>
            </a:endParaRPr>
          </a:p>
        </p:txBody>
      </p:sp>
      <p:sp>
        <p:nvSpPr>
          <p:cNvPr id="60" name="Rectangle 59">
            <a:extLst>
              <a:ext uri="{FF2B5EF4-FFF2-40B4-BE49-F238E27FC236}">
                <a16:creationId xmlns:a16="http://schemas.microsoft.com/office/drawing/2014/main" id="{CBDA7E19-306A-8B42-A917-6A3D78EE0001}"/>
              </a:ext>
            </a:extLst>
          </p:cNvPr>
          <p:cNvSpPr/>
          <p:nvPr/>
        </p:nvSpPr>
        <p:spPr>
          <a:xfrm>
            <a:off x="1083952" y="2162153"/>
            <a:ext cx="4832065" cy="747407"/>
          </a:xfrm>
          <a:prstGeom prst="rect">
            <a:avLst/>
          </a:prstGeom>
          <a:solidFill>
            <a:schemeClr val="accent1">
              <a:lumMod val="40000"/>
              <a:lumOff val="60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1199">
              <a:latin typeface="Century Gothic" panose="020B0502020202020204" pitchFamily="34" charset="0"/>
              <a:cs typeface="Poppins Light" pitchFamily="2" charset="77"/>
            </a:endParaRPr>
          </a:p>
        </p:txBody>
      </p:sp>
      <p:sp>
        <p:nvSpPr>
          <p:cNvPr id="61" name="Rectangle 60">
            <a:extLst>
              <a:ext uri="{FF2B5EF4-FFF2-40B4-BE49-F238E27FC236}">
                <a16:creationId xmlns:a16="http://schemas.microsoft.com/office/drawing/2014/main" id="{F5C62BD4-07CF-E14B-8D3C-0304D3A2D49E}"/>
              </a:ext>
            </a:extLst>
          </p:cNvPr>
          <p:cNvSpPr/>
          <p:nvPr/>
        </p:nvSpPr>
        <p:spPr>
          <a:xfrm>
            <a:off x="6269134" y="2162237"/>
            <a:ext cx="5045931" cy="747407"/>
          </a:xfrm>
          <a:prstGeom prst="rect">
            <a:avLst/>
          </a:prstGeom>
          <a:solidFill>
            <a:schemeClr val="accent2">
              <a:lumMod val="60000"/>
              <a:lumOff val="40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1199">
              <a:latin typeface="Century Gothic" panose="020B0502020202020204" pitchFamily="34" charset="0"/>
              <a:cs typeface="Poppins Light" pitchFamily="2" charset="77"/>
            </a:endParaRPr>
          </a:p>
        </p:txBody>
      </p:sp>
      <p:sp>
        <p:nvSpPr>
          <p:cNvPr id="63" name="TextBox 62">
            <a:extLst>
              <a:ext uri="{FF2B5EF4-FFF2-40B4-BE49-F238E27FC236}">
                <a16:creationId xmlns:a16="http://schemas.microsoft.com/office/drawing/2014/main" id="{EFAA4CA1-E318-CE4F-8662-3E0FFE6DA211}"/>
              </a:ext>
            </a:extLst>
          </p:cNvPr>
          <p:cNvSpPr txBox="1"/>
          <p:nvPr/>
        </p:nvSpPr>
        <p:spPr>
          <a:xfrm>
            <a:off x="2032234" y="2333347"/>
            <a:ext cx="2930639" cy="446276"/>
          </a:xfrm>
          <a:prstGeom prst="rect">
            <a:avLst/>
          </a:prstGeom>
          <a:noFill/>
        </p:spPr>
        <p:txBody>
          <a:bodyPr wrap="square" rtlCol="0">
            <a:spAutoFit/>
          </a:bodyPr>
          <a:lstStyle/>
          <a:p>
            <a:pPr algn="ctr"/>
            <a:r>
              <a:rPr lang="es-MX" sz="2300" b="1" dirty="0">
                <a:solidFill>
                  <a:srgbClr val="FF0000"/>
                </a:solidFill>
                <a:latin typeface="+mj-lt"/>
                <a:cs typeface="Poppins Medium" pitchFamily="2" charset="77"/>
              </a:rPr>
              <a:t>SUMMARY</a:t>
            </a:r>
          </a:p>
        </p:txBody>
      </p:sp>
      <p:sp>
        <p:nvSpPr>
          <p:cNvPr id="64" name="TextBox 63">
            <a:extLst>
              <a:ext uri="{FF2B5EF4-FFF2-40B4-BE49-F238E27FC236}">
                <a16:creationId xmlns:a16="http://schemas.microsoft.com/office/drawing/2014/main" id="{469F8A87-79C2-4C4F-B2B5-20595BA94DE8}"/>
              </a:ext>
            </a:extLst>
          </p:cNvPr>
          <p:cNvSpPr txBox="1"/>
          <p:nvPr/>
        </p:nvSpPr>
        <p:spPr>
          <a:xfrm>
            <a:off x="6269134" y="2341764"/>
            <a:ext cx="4852119" cy="446276"/>
          </a:xfrm>
          <a:prstGeom prst="rect">
            <a:avLst/>
          </a:prstGeom>
          <a:noFill/>
        </p:spPr>
        <p:txBody>
          <a:bodyPr wrap="square" rtlCol="0">
            <a:spAutoFit/>
          </a:bodyPr>
          <a:lstStyle/>
          <a:p>
            <a:pPr algn="ctr"/>
            <a:r>
              <a:rPr lang="en-US" sz="2300" b="1" dirty="0">
                <a:solidFill>
                  <a:srgbClr val="FF0000"/>
                </a:solidFill>
                <a:latin typeface="+mj-lt"/>
                <a:ea typeface="Tahoma" panose="020B0604030504040204" pitchFamily="34" charset="0"/>
                <a:cs typeface="Tahoma" panose="020B0604030504040204" pitchFamily="34" charset="0"/>
              </a:rPr>
              <a:t>SUMMARY</a:t>
            </a:r>
            <a:endParaRPr lang="es-MX" sz="2300" b="1" dirty="0">
              <a:solidFill>
                <a:srgbClr val="FF0000"/>
              </a:solidFill>
              <a:latin typeface="+mj-lt"/>
              <a:ea typeface="Tahoma" panose="020B0604030504040204" pitchFamily="34" charset="0"/>
              <a:cs typeface="Tahoma" panose="020B0604030504040204" pitchFamily="34" charset="0"/>
            </a:endParaRPr>
          </a:p>
        </p:txBody>
      </p:sp>
      <p:sp>
        <p:nvSpPr>
          <p:cNvPr id="65" name="L-Shape 64">
            <a:extLst>
              <a:ext uri="{FF2B5EF4-FFF2-40B4-BE49-F238E27FC236}">
                <a16:creationId xmlns:a16="http://schemas.microsoft.com/office/drawing/2014/main" id="{5963F6F5-B572-DC45-A3AF-7406C29880A2}"/>
              </a:ext>
            </a:extLst>
          </p:cNvPr>
          <p:cNvSpPr/>
          <p:nvPr/>
        </p:nvSpPr>
        <p:spPr>
          <a:xfrm rot="19005742">
            <a:off x="6544628" y="3476801"/>
            <a:ext cx="398616" cy="214639"/>
          </a:xfrm>
          <a:prstGeom prst="corne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1199">
              <a:solidFill>
                <a:schemeClr val="tx1"/>
              </a:solidFill>
              <a:latin typeface="Century Gothic" panose="020B0502020202020204" pitchFamily="34" charset="0"/>
              <a:ea typeface="Roboto Light" panose="02000000000000000000" pitchFamily="2" charset="0"/>
              <a:cs typeface="Poppins Light" pitchFamily="2" charset="77"/>
            </a:endParaRPr>
          </a:p>
        </p:txBody>
      </p:sp>
      <p:sp>
        <p:nvSpPr>
          <p:cNvPr id="71" name="L-Shape 70">
            <a:extLst>
              <a:ext uri="{FF2B5EF4-FFF2-40B4-BE49-F238E27FC236}">
                <a16:creationId xmlns:a16="http://schemas.microsoft.com/office/drawing/2014/main" id="{B3DAE7F2-F761-4F43-9042-D686D302DE59}"/>
              </a:ext>
            </a:extLst>
          </p:cNvPr>
          <p:cNvSpPr/>
          <p:nvPr/>
        </p:nvSpPr>
        <p:spPr>
          <a:xfrm rot="19005742">
            <a:off x="1241065" y="3438822"/>
            <a:ext cx="398616" cy="214639"/>
          </a:xfrm>
          <a:prstGeom prst="corner">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1199">
              <a:solidFill>
                <a:schemeClr val="tx1"/>
              </a:solidFill>
              <a:latin typeface="Century Gothic" panose="020B0502020202020204" pitchFamily="34" charset="0"/>
              <a:ea typeface="Roboto Light" panose="02000000000000000000" pitchFamily="2" charset="0"/>
              <a:cs typeface="Poppins Light" pitchFamily="2" charset="77"/>
            </a:endParaRPr>
          </a:p>
        </p:txBody>
      </p:sp>
      <p:sp>
        <p:nvSpPr>
          <p:cNvPr id="75" name="Rectangle 45">
            <a:extLst>
              <a:ext uri="{FF2B5EF4-FFF2-40B4-BE49-F238E27FC236}">
                <a16:creationId xmlns:a16="http://schemas.microsoft.com/office/drawing/2014/main" id="{976AF72F-B1D5-4C41-BD8A-ED60D59541CA}"/>
              </a:ext>
            </a:extLst>
          </p:cNvPr>
          <p:cNvSpPr/>
          <p:nvPr/>
        </p:nvSpPr>
        <p:spPr>
          <a:xfrm>
            <a:off x="5188250" y="1110068"/>
            <a:ext cx="1336969" cy="5612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 name="Oval 3">
            <a:extLst>
              <a:ext uri="{FF2B5EF4-FFF2-40B4-BE49-F238E27FC236}">
                <a16:creationId xmlns:a16="http://schemas.microsoft.com/office/drawing/2014/main" id="{781D5595-6304-1D4A-2FC9-5F77647A1B28}"/>
              </a:ext>
            </a:extLst>
          </p:cNvPr>
          <p:cNvSpPr/>
          <p:nvPr/>
        </p:nvSpPr>
        <p:spPr>
          <a:xfrm>
            <a:off x="6632983" y="5367323"/>
            <a:ext cx="363642" cy="363642"/>
          </a:xfrm>
          <a:prstGeom prst="ellipse">
            <a:avLst/>
          </a:prstGeom>
          <a:solidFill>
            <a:schemeClr val="bg1">
              <a:lumMod val="95000"/>
            </a:schemeClr>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1199">
              <a:solidFill>
                <a:schemeClr val="tx1"/>
              </a:solidFill>
              <a:latin typeface="Century Gothic" panose="020B0502020202020204" pitchFamily="34" charset="0"/>
              <a:ea typeface="Roboto Light" panose="02000000000000000000" pitchFamily="2" charset="0"/>
              <a:cs typeface="Poppins Light" pitchFamily="2" charset="77"/>
            </a:endParaRPr>
          </a:p>
        </p:txBody>
      </p:sp>
      <p:sp>
        <p:nvSpPr>
          <p:cNvPr id="5" name="L-Shape 4">
            <a:extLst>
              <a:ext uri="{FF2B5EF4-FFF2-40B4-BE49-F238E27FC236}">
                <a16:creationId xmlns:a16="http://schemas.microsoft.com/office/drawing/2014/main" id="{ACA36F5B-EAAF-BECE-6E2E-A84731DB4A9C}"/>
              </a:ext>
            </a:extLst>
          </p:cNvPr>
          <p:cNvSpPr/>
          <p:nvPr/>
        </p:nvSpPr>
        <p:spPr>
          <a:xfrm rot="19005742">
            <a:off x="6607132" y="5441823"/>
            <a:ext cx="398616" cy="214639"/>
          </a:xfrm>
          <a:prstGeom prst="corne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1199">
              <a:solidFill>
                <a:schemeClr val="tx1"/>
              </a:solidFill>
              <a:latin typeface="Century Gothic" panose="020B0502020202020204" pitchFamily="34" charset="0"/>
              <a:ea typeface="Roboto Light" panose="02000000000000000000" pitchFamily="2" charset="0"/>
              <a:cs typeface="Poppins Light" pitchFamily="2" charset="77"/>
            </a:endParaRPr>
          </a:p>
        </p:txBody>
      </p:sp>
      <p:sp>
        <p:nvSpPr>
          <p:cNvPr id="8" name="Oval 7">
            <a:extLst>
              <a:ext uri="{FF2B5EF4-FFF2-40B4-BE49-F238E27FC236}">
                <a16:creationId xmlns:a16="http://schemas.microsoft.com/office/drawing/2014/main" id="{D8694277-28C5-E881-2FE8-B433344713CC}"/>
              </a:ext>
            </a:extLst>
          </p:cNvPr>
          <p:cNvSpPr/>
          <p:nvPr/>
        </p:nvSpPr>
        <p:spPr>
          <a:xfrm>
            <a:off x="1270023" y="5528200"/>
            <a:ext cx="363642" cy="363642"/>
          </a:xfrm>
          <a:prstGeom prst="ellipse">
            <a:avLst/>
          </a:prstGeom>
          <a:solidFill>
            <a:schemeClr val="bg1">
              <a:lumMod val="95000"/>
            </a:schemeClr>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1199">
              <a:solidFill>
                <a:schemeClr val="tx1"/>
              </a:solidFill>
              <a:latin typeface="Century Gothic" panose="020B0502020202020204" pitchFamily="34" charset="0"/>
              <a:ea typeface="Roboto Light" panose="02000000000000000000" pitchFamily="2" charset="0"/>
              <a:cs typeface="Poppins Light" pitchFamily="2" charset="77"/>
            </a:endParaRPr>
          </a:p>
        </p:txBody>
      </p:sp>
      <p:sp>
        <p:nvSpPr>
          <p:cNvPr id="9" name="L-Shape 8">
            <a:extLst>
              <a:ext uri="{FF2B5EF4-FFF2-40B4-BE49-F238E27FC236}">
                <a16:creationId xmlns:a16="http://schemas.microsoft.com/office/drawing/2014/main" id="{87066DF3-7BB1-4132-C119-F1E47484A9D4}"/>
              </a:ext>
            </a:extLst>
          </p:cNvPr>
          <p:cNvSpPr/>
          <p:nvPr/>
        </p:nvSpPr>
        <p:spPr>
          <a:xfrm rot="19005742">
            <a:off x="1241019" y="5583897"/>
            <a:ext cx="398616" cy="214639"/>
          </a:xfrm>
          <a:prstGeom prst="corner">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1199">
              <a:solidFill>
                <a:schemeClr val="tx1"/>
              </a:solidFill>
              <a:latin typeface="Century Gothic" panose="020B0502020202020204" pitchFamily="34" charset="0"/>
              <a:ea typeface="Roboto Light" panose="02000000000000000000" pitchFamily="2" charset="0"/>
              <a:cs typeface="Poppins Light" pitchFamily="2" charset="77"/>
            </a:endParaRPr>
          </a:p>
        </p:txBody>
      </p:sp>
      <p:sp>
        <p:nvSpPr>
          <p:cNvPr id="13" name="Title 1">
            <a:extLst>
              <a:ext uri="{FF2B5EF4-FFF2-40B4-BE49-F238E27FC236}">
                <a16:creationId xmlns:a16="http://schemas.microsoft.com/office/drawing/2014/main" id="{55204E18-3740-0AC7-6E96-35B00BA9DA8E}"/>
              </a:ext>
            </a:extLst>
          </p:cNvPr>
          <p:cNvSpPr txBox="1">
            <a:spLocks/>
          </p:cNvSpPr>
          <p:nvPr/>
        </p:nvSpPr>
        <p:spPr>
          <a:xfrm>
            <a:off x="3339548" y="159278"/>
            <a:ext cx="4836926" cy="100691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000" b="1" dirty="0">
                <a:solidFill>
                  <a:schemeClr val="tx2"/>
                </a:solidFill>
                <a:latin typeface="Century Gothic" panose="020B0502020202020204" pitchFamily="34" charset="0"/>
                <a:ea typeface="Lato Heavy" charset="0"/>
                <a:cs typeface="Poppins" pitchFamily="2" charset="77"/>
              </a:rPr>
              <a:t>CASE LAWS</a:t>
            </a:r>
          </a:p>
        </p:txBody>
      </p:sp>
      <p:sp>
        <p:nvSpPr>
          <p:cNvPr id="16" name="TextBox 15">
            <a:extLst>
              <a:ext uri="{FF2B5EF4-FFF2-40B4-BE49-F238E27FC236}">
                <a16:creationId xmlns:a16="http://schemas.microsoft.com/office/drawing/2014/main" id="{09EC69D6-46C2-9DB8-25E1-C2EFFDD4D23A}"/>
              </a:ext>
            </a:extLst>
          </p:cNvPr>
          <p:cNvSpPr txBox="1"/>
          <p:nvPr/>
        </p:nvSpPr>
        <p:spPr>
          <a:xfrm>
            <a:off x="1644152" y="1470723"/>
            <a:ext cx="3798618" cy="707886"/>
          </a:xfrm>
          <a:prstGeom prst="rect">
            <a:avLst/>
          </a:prstGeom>
          <a:noFill/>
        </p:spPr>
        <p:txBody>
          <a:bodyPr wrap="square">
            <a:spAutoFit/>
          </a:bodyPr>
          <a:lstStyle/>
          <a:p>
            <a:pPr algn="ctr"/>
            <a:r>
              <a:rPr lang="en-US" sz="2000" b="1" dirty="0">
                <a:solidFill>
                  <a:schemeClr val="tx2"/>
                </a:solidFill>
              </a:rPr>
              <a:t>Hitesh Gauri Shankar Patel                      </a:t>
            </a:r>
            <a:r>
              <a:rPr lang="en-US" sz="2000" b="1" dirty="0">
                <a:solidFill>
                  <a:srgbClr val="FF0000"/>
                </a:solidFill>
              </a:rPr>
              <a:t>VS </a:t>
            </a:r>
            <a:r>
              <a:rPr lang="en-US" sz="2000" b="1" dirty="0">
                <a:solidFill>
                  <a:schemeClr val="tx2"/>
                </a:solidFill>
              </a:rPr>
              <a:t>State of Gujarat </a:t>
            </a:r>
            <a:endParaRPr lang="en-IN" sz="2000" b="1" dirty="0">
              <a:solidFill>
                <a:schemeClr val="tx2"/>
              </a:solidFill>
            </a:endParaRPr>
          </a:p>
        </p:txBody>
      </p:sp>
      <p:sp>
        <p:nvSpPr>
          <p:cNvPr id="12" name="TextBox 11">
            <a:extLst>
              <a:ext uri="{FF2B5EF4-FFF2-40B4-BE49-F238E27FC236}">
                <a16:creationId xmlns:a16="http://schemas.microsoft.com/office/drawing/2014/main" id="{D6A3A503-B6C2-E901-562B-C441A2C1ABD3}"/>
              </a:ext>
            </a:extLst>
          </p:cNvPr>
          <p:cNvSpPr txBox="1"/>
          <p:nvPr/>
        </p:nvSpPr>
        <p:spPr>
          <a:xfrm>
            <a:off x="6400871" y="1470723"/>
            <a:ext cx="4852119" cy="677108"/>
          </a:xfrm>
          <a:prstGeom prst="rect">
            <a:avLst/>
          </a:prstGeom>
          <a:noFill/>
        </p:spPr>
        <p:txBody>
          <a:bodyPr wrap="square">
            <a:spAutoFit/>
          </a:bodyPr>
          <a:lstStyle/>
          <a:p>
            <a:pPr algn="ctr"/>
            <a:r>
              <a:rPr lang="en-US" b="1" dirty="0" err="1">
                <a:solidFill>
                  <a:schemeClr val="tx2"/>
                </a:solidFill>
                <a:latin typeface="Century Gothic" panose="020B0502020202020204" pitchFamily="34" charset="0"/>
              </a:rPr>
              <a:t>Medha</a:t>
            </a:r>
            <a:r>
              <a:rPr lang="en-US" b="1" dirty="0">
                <a:solidFill>
                  <a:schemeClr val="tx2"/>
                </a:solidFill>
                <a:latin typeface="Century Gothic" panose="020B0502020202020204" pitchFamily="34" charset="0"/>
              </a:rPr>
              <a:t> Servo Drives Pvt Ltd &amp; Anr </a:t>
            </a:r>
            <a:r>
              <a:rPr lang="en-US" b="1" dirty="0">
                <a:solidFill>
                  <a:srgbClr val="FF0000"/>
                </a:solidFill>
                <a:latin typeface="Century Gothic" panose="020B0502020202020204" pitchFamily="34" charset="0"/>
              </a:rPr>
              <a:t>VS</a:t>
            </a:r>
            <a:r>
              <a:rPr lang="en-US" b="1" dirty="0">
                <a:solidFill>
                  <a:schemeClr val="tx2"/>
                </a:solidFill>
                <a:latin typeface="Century Gothic" panose="020B0502020202020204" pitchFamily="34" charset="0"/>
              </a:rPr>
              <a:t>                The Assistant Commissioner of State Tax</a:t>
            </a:r>
            <a:r>
              <a:rPr lang="en-US" sz="2000" b="1" dirty="0">
                <a:solidFill>
                  <a:schemeClr val="tx2"/>
                </a:solidFill>
                <a:latin typeface="Century Gothic" panose="020B0502020202020204" pitchFamily="34" charset="0"/>
              </a:rPr>
              <a:t> </a:t>
            </a:r>
            <a:endParaRPr lang="en-IN" sz="2000" b="1" dirty="0">
              <a:solidFill>
                <a:schemeClr val="tx2"/>
              </a:solidFill>
              <a:latin typeface="Century Gothic" panose="020B0502020202020204" pitchFamily="34" charset="0"/>
            </a:endParaRPr>
          </a:p>
        </p:txBody>
      </p:sp>
      <p:sp>
        <p:nvSpPr>
          <p:cNvPr id="19" name="TextBox 18">
            <a:extLst>
              <a:ext uri="{FF2B5EF4-FFF2-40B4-BE49-F238E27FC236}">
                <a16:creationId xmlns:a16="http://schemas.microsoft.com/office/drawing/2014/main" id="{EF10C661-9D4F-8B20-1996-B98CA6346C33}"/>
              </a:ext>
            </a:extLst>
          </p:cNvPr>
          <p:cNvSpPr txBox="1"/>
          <p:nvPr/>
        </p:nvSpPr>
        <p:spPr>
          <a:xfrm>
            <a:off x="1801655" y="3065660"/>
            <a:ext cx="3857023" cy="1015663"/>
          </a:xfrm>
          <a:prstGeom prst="rect">
            <a:avLst/>
          </a:prstGeom>
          <a:noFill/>
        </p:spPr>
        <p:txBody>
          <a:bodyPr wrap="square" rtlCol="0">
            <a:spAutoFit/>
          </a:bodyPr>
          <a:lstStyle/>
          <a:p>
            <a:r>
              <a:rPr lang="en-US" sz="1500" dirty="0">
                <a:latin typeface="+mj-lt"/>
              </a:rPr>
              <a:t>Gujarat HC enlarges the Applicant accused of offences u/s 132(1)(a) on bail opining it to be “fit case to exercise the discretion to enlarge the applicant on bail”;</a:t>
            </a:r>
            <a:endParaRPr lang="en-IN" sz="1500" dirty="0">
              <a:latin typeface="+mj-lt"/>
            </a:endParaRPr>
          </a:p>
        </p:txBody>
      </p:sp>
      <p:sp>
        <p:nvSpPr>
          <p:cNvPr id="20" name="TextBox 19">
            <a:extLst>
              <a:ext uri="{FF2B5EF4-FFF2-40B4-BE49-F238E27FC236}">
                <a16:creationId xmlns:a16="http://schemas.microsoft.com/office/drawing/2014/main" id="{2A61E183-2CAB-3703-849D-10D6A6FC5E00}"/>
              </a:ext>
            </a:extLst>
          </p:cNvPr>
          <p:cNvSpPr txBox="1"/>
          <p:nvPr/>
        </p:nvSpPr>
        <p:spPr>
          <a:xfrm>
            <a:off x="1757084" y="4205421"/>
            <a:ext cx="4035008" cy="1015663"/>
          </a:xfrm>
          <a:prstGeom prst="rect">
            <a:avLst/>
          </a:prstGeom>
          <a:noFill/>
        </p:spPr>
        <p:txBody>
          <a:bodyPr wrap="square" rtlCol="0">
            <a:spAutoFit/>
          </a:bodyPr>
          <a:lstStyle/>
          <a:p>
            <a:r>
              <a:rPr lang="en-US" sz="1500" dirty="0">
                <a:latin typeface="+mj-lt"/>
              </a:rPr>
              <a:t>Before the court, assessee submitted that his case does not appear to be of tax evasion or fraudulent practice or of sale without invoice and hence, no case is made out u/s 132(1)(a)</a:t>
            </a:r>
            <a:endParaRPr lang="en-IN" sz="1500" dirty="0">
              <a:latin typeface="+mj-lt"/>
            </a:endParaRPr>
          </a:p>
        </p:txBody>
      </p:sp>
      <p:sp>
        <p:nvSpPr>
          <p:cNvPr id="23" name="TextBox 22">
            <a:extLst>
              <a:ext uri="{FF2B5EF4-FFF2-40B4-BE49-F238E27FC236}">
                <a16:creationId xmlns:a16="http://schemas.microsoft.com/office/drawing/2014/main" id="{E99C8B47-A7AD-B8C5-9D3C-49018A91527A}"/>
              </a:ext>
            </a:extLst>
          </p:cNvPr>
          <p:cNvSpPr txBox="1"/>
          <p:nvPr/>
        </p:nvSpPr>
        <p:spPr>
          <a:xfrm>
            <a:off x="1704304" y="5476343"/>
            <a:ext cx="4273396" cy="784830"/>
          </a:xfrm>
          <a:prstGeom prst="rect">
            <a:avLst/>
          </a:prstGeom>
          <a:noFill/>
        </p:spPr>
        <p:txBody>
          <a:bodyPr wrap="square">
            <a:spAutoFit/>
          </a:bodyPr>
          <a:lstStyle/>
          <a:p>
            <a:r>
              <a:rPr lang="en-US" sz="1500" dirty="0">
                <a:latin typeface="+mj-lt"/>
              </a:rPr>
              <a:t>However, HC makes it clear that Applicant will be released only if he is not required in connection with any other offence for the time being.</a:t>
            </a:r>
            <a:endParaRPr lang="en-IN" sz="1500" dirty="0">
              <a:latin typeface="+mj-lt"/>
            </a:endParaRPr>
          </a:p>
        </p:txBody>
      </p:sp>
      <p:sp>
        <p:nvSpPr>
          <p:cNvPr id="25" name="TextBox 24">
            <a:extLst>
              <a:ext uri="{FF2B5EF4-FFF2-40B4-BE49-F238E27FC236}">
                <a16:creationId xmlns:a16="http://schemas.microsoft.com/office/drawing/2014/main" id="{4AB584D7-2086-9081-D2A6-55B50E5A0534}"/>
              </a:ext>
            </a:extLst>
          </p:cNvPr>
          <p:cNvSpPr txBox="1"/>
          <p:nvPr/>
        </p:nvSpPr>
        <p:spPr>
          <a:xfrm>
            <a:off x="7158964" y="3089171"/>
            <a:ext cx="3902516" cy="1477328"/>
          </a:xfrm>
          <a:prstGeom prst="rect">
            <a:avLst/>
          </a:prstGeom>
          <a:noFill/>
        </p:spPr>
        <p:txBody>
          <a:bodyPr wrap="square" rtlCol="0">
            <a:spAutoFit/>
          </a:bodyPr>
          <a:lstStyle/>
          <a:p>
            <a:pPr marL="0" indent="0" algn="just">
              <a:buNone/>
            </a:pPr>
            <a:r>
              <a:rPr lang="en-US" sz="1500" dirty="0">
                <a:latin typeface="+mj-lt"/>
              </a:rPr>
              <a:t>Calcutta HC on noting that </a:t>
            </a:r>
            <a:r>
              <a:rPr lang="en-US" sz="1500" dirty="0" err="1">
                <a:latin typeface="+mj-lt"/>
              </a:rPr>
              <a:t>mens</a:t>
            </a:r>
            <a:r>
              <a:rPr lang="en-US" sz="1500" dirty="0">
                <a:latin typeface="+mj-lt"/>
              </a:rPr>
              <a:t> rea was not established on the part of the Assessee attempting to evade payment of tax in the impugned order, quashes the same and remands matter to Appellate Authority for fresh consideration.</a:t>
            </a:r>
          </a:p>
        </p:txBody>
      </p:sp>
      <p:sp>
        <p:nvSpPr>
          <p:cNvPr id="26" name="TextBox 25">
            <a:extLst>
              <a:ext uri="{FF2B5EF4-FFF2-40B4-BE49-F238E27FC236}">
                <a16:creationId xmlns:a16="http://schemas.microsoft.com/office/drawing/2014/main" id="{D23B4F8E-BD9F-EE65-21BD-2C1D9C3C09E3}"/>
              </a:ext>
            </a:extLst>
          </p:cNvPr>
          <p:cNvSpPr txBox="1"/>
          <p:nvPr/>
        </p:nvSpPr>
        <p:spPr>
          <a:xfrm>
            <a:off x="7119011" y="4813376"/>
            <a:ext cx="3902516" cy="1954381"/>
          </a:xfrm>
          <a:prstGeom prst="rect">
            <a:avLst/>
          </a:prstGeom>
          <a:noFill/>
        </p:spPr>
        <p:txBody>
          <a:bodyPr wrap="square" rtlCol="0">
            <a:spAutoFit/>
          </a:bodyPr>
          <a:lstStyle/>
          <a:p>
            <a:pPr algn="just"/>
            <a:r>
              <a:rPr lang="en-US" sz="1500" dirty="0">
                <a:latin typeface="+mj-lt"/>
              </a:rPr>
              <a:t>HC opines that though the impugned order, at the first blush gives us an impression that this is a speaking order, however, remarks, “It is well settled that by merely using the expression “</a:t>
            </a:r>
            <a:r>
              <a:rPr lang="en-US" sz="1500" dirty="0" err="1">
                <a:latin typeface="+mj-lt"/>
              </a:rPr>
              <a:t>mens</a:t>
            </a:r>
            <a:r>
              <a:rPr lang="en-US" sz="1500" dirty="0">
                <a:latin typeface="+mj-lt"/>
              </a:rPr>
              <a:t> rea”, it would not amount to concluding that there was a willful attempt on the part of the dealer to evade the payment of tax”</a:t>
            </a:r>
          </a:p>
          <a:p>
            <a:pPr marL="0" indent="0" algn="just">
              <a:buNone/>
            </a:pPr>
            <a:endParaRPr lang="en-US" sz="1600" dirty="0">
              <a:latin typeface="+mj-lt"/>
            </a:endParaRPr>
          </a:p>
        </p:txBody>
      </p:sp>
    </p:spTree>
    <p:extLst>
      <p:ext uri="{BB962C8B-B14F-4D97-AF65-F5344CB8AC3E}">
        <p14:creationId xmlns:p14="http://schemas.microsoft.com/office/powerpoint/2010/main" val="23029177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75AB4B27-1C42-C52F-306D-5AC106112766}"/>
              </a:ext>
            </a:extLst>
          </p:cNvPr>
          <p:cNvSpPr>
            <a:spLocks/>
          </p:cNvSpPr>
          <p:nvPr/>
        </p:nvSpPr>
        <p:spPr>
          <a:xfrm rot="10800000" flipV="1">
            <a:off x="4796873" y="0"/>
            <a:ext cx="7395127" cy="6858000"/>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400" u="sng" dirty="0">
              <a:solidFill>
                <a:schemeClr val="tx1"/>
              </a:solidFill>
              <a:latin typeface="Century Gothic" panose="020B0502020202020204" pitchFamily="34" charset="0"/>
            </a:endParaRPr>
          </a:p>
        </p:txBody>
      </p:sp>
      <p:sp>
        <p:nvSpPr>
          <p:cNvPr id="13" name="Title 1">
            <a:extLst>
              <a:ext uri="{FF2B5EF4-FFF2-40B4-BE49-F238E27FC236}">
                <a16:creationId xmlns:a16="http://schemas.microsoft.com/office/drawing/2014/main" id="{55204E18-3740-0AC7-6E96-35B00BA9DA8E}"/>
              </a:ext>
            </a:extLst>
          </p:cNvPr>
          <p:cNvSpPr txBox="1">
            <a:spLocks/>
          </p:cNvSpPr>
          <p:nvPr/>
        </p:nvSpPr>
        <p:spPr>
          <a:xfrm>
            <a:off x="6690073" y="1558174"/>
            <a:ext cx="4836926" cy="4631086"/>
          </a:xfrm>
          <a:prstGeom prst="rect">
            <a:avLst/>
          </a:prstGeom>
        </p:spPr>
        <p:txBody>
          <a:bodyPr vert="horz" lIns="91440" tIns="45720" rIns="91440" bIns="45720" rtlCol="0" anchor="ctr">
            <a:normAutofit fontScale="92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en-US" sz="3000" b="1" dirty="0">
              <a:solidFill>
                <a:schemeClr val="tx2"/>
              </a:solidFill>
              <a:latin typeface="Century Gothic" panose="020B0502020202020204" pitchFamily="34" charset="0"/>
              <a:ea typeface="Lato Heavy" charset="0"/>
              <a:cs typeface="Poppins" pitchFamily="2" charset="77"/>
            </a:endParaRPr>
          </a:p>
          <a:p>
            <a:pPr algn="ctr"/>
            <a:endParaRPr lang="en-US" sz="3000" b="1" dirty="0">
              <a:solidFill>
                <a:schemeClr val="tx2"/>
              </a:solidFill>
              <a:latin typeface="Century Gothic" panose="020B0502020202020204" pitchFamily="34" charset="0"/>
              <a:ea typeface="Lato Heavy" charset="0"/>
              <a:cs typeface="Poppins" pitchFamily="2" charset="77"/>
            </a:endParaRPr>
          </a:p>
          <a:p>
            <a:pPr algn="ctr"/>
            <a:endParaRPr lang="en-US" sz="3000" b="1" dirty="0">
              <a:solidFill>
                <a:schemeClr val="tx2"/>
              </a:solidFill>
              <a:latin typeface="Century Gothic" panose="020B0502020202020204" pitchFamily="34" charset="0"/>
              <a:ea typeface="Lato Heavy" charset="0"/>
              <a:cs typeface="Poppins" pitchFamily="2" charset="77"/>
            </a:endParaRPr>
          </a:p>
          <a:p>
            <a:pPr algn="ctr"/>
            <a:r>
              <a:rPr lang="en-US" sz="3000" b="1" dirty="0">
                <a:solidFill>
                  <a:schemeClr val="tx2"/>
                </a:solidFill>
                <a:latin typeface="Century Gothic" panose="020B0502020202020204" pitchFamily="34" charset="0"/>
                <a:ea typeface="Lato Heavy" charset="0"/>
                <a:cs typeface="Poppins" pitchFamily="2" charset="77"/>
              </a:rPr>
              <a:t>THANK YOU</a:t>
            </a:r>
          </a:p>
          <a:p>
            <a:pPr algn="ctr"/>
            <a:endParaRPr lang="en-US" sz="3000" b="1" dirty="0">
              <a:solidFill>
                <a:schemeClr val="tx2"/>
              </a:solidFill>
              <a:latin typeface="Century Gothic" panose="020B0502020202020204" pitchFamily="34" charset="0"/>
              <a:ea typeface="Lato Heavy" charset="0"/>
              <a:cs typeface="Poppins" pitchFamily="2" charset="77"/>
            </a:endParaRPr>
          </a:p>
          <a:p>
            <a:pPr algn="ctr"/>
            <a:r>
              <a:rPr lang="en-US" sz="3000" b="1" dirty="0">
                <a:solidFill>
                  <a:schemeClr val="tx2"/>
                </a:solidFill>
                <a:latin typeface="Century Gothic" panose="020B0502020202020204" pitchFamily="34" charset="0"/>
                <a:ea typeface="Lato Heavy" charset="0"/>
                <a:cs typeface="Poppins" pitchFamily="2" charset="77"/>
              </a:rPr>
              <a:t>ADV ANKIT KANODIA</a:t>
            </a:r>
          </a:p>
          <a:p>
            <a:pPr algn="ctr"/>
            <a:endParaRPr lang="en-US" sz="3000" b="1" dirty="0">
              <a:solidFill>
                <a:schemeClr val="tx2"/>
              </a:solidFill>
              <a:latin typeface="Century Gothic" panose="020B0502020202020204" pitchFamily="34" charset="0"/>
              <a:ea typeface="Lato Heavy" charset="0"/>
              <a:cs typeface="Poppins" pitchFamily="2" charset="77"/>
            </a:endParaRPr>
          </a:p>
          <a:p>
            <a:pPr algn="ctr"/>
            <a:r>
              <a:rPr lang="en-US" sz="3000" b="1" dirty="0">
                <a:solidFill>
                  <a:schemeClr val="tx2"/>
                </a:solidFill>
                <a:latin typeface="Century Gothic" panose="020B0502020202020204" pitchFamily="34" charset="0"/>
                <a:ea typeface="Lato Heavy" charset="0"/>
                <a:cs typeface="Poppins" pitchFamily="2" charset="77"/>
              </a:rPr>
              <a:t>39A, Jorapukur Square Lane, Room No. 205,Kolkata 700006</a:t>
            </a:r>
          </a:p>
          <a:p>
            <a:pPr algn="ctr"/>
            <a:endParaRPr lang="en-US" sz="3000" b="1" dirty="0">
              <a:solidFill>
                <a:schemeClr val="tx2"/>
              </a:solidFill>
              <a:latin typeface="Century Gothic" panose="020B0502020202020204" pitchFamily="34" charset="0"/>
              <a:ea typeface="Lato Heavy" charset="0"/>
              <a:cs typeface="Poppins" pitchFamily="2" charset="77"/>
            </a:endParaRPr>
          </a:p>
          <a:p>
            <a:pPr algn="ctr"/>
            <a:r>
              <a:rPr lang="en-US" sz="3000" b="1" dirty="0">
                <a:solidFill>
                  <a:schemeClr val="tx2"/>
                </a:solidFill>
                <a:latin typeface="Century Gothic" panose="020B0502020202020204" pitchFamily="34" charset="0"/>
                <a:ea typeface="Lato Heavy" charset="0"/>
                <a:cs typeface="Poppins" pitchFamily="2" charset="77"/>
              </a:rPr>
              <a:t>9831543580</a:t>
            </a:r>
          </a:p>
          <a:p>
            <a:pPr algn="ctr"/>
            <a:r>
              <a:rPr lang="en-US" sz="3000" b="1" dirty="0">
                <a:solidFill>
                  <a:schemeClr val="tx2"/>
                </a:solidFill>
                <a:latin typeface="Century Gothic" panose="020B0502020202020204" pitchFamily="34" charset="0"/>
                <a:ea typeface="Lato Heavy" charset="0"/>
                <a:cs typeface="Poppins" pitchFamily="2" charset="77"/>
                <a:hlinkClick r:id="rId3"/>
              </a:rPr>
              <a:t>ankit@advocateak.com</a:t>
            </a:r>
            <a:endParaRPr lang="en-US" sz="3000" b="1" dirty="0">
              <a:solidFill>
                <a:schemeClr val="tx2"/>
              </a:solidFill>
              <a:latin typeface="Century Gothic" panose="020B0502020202020204" pitchFamily="34" charset="0"/>
              <a:ea typeface="Lato Heavy" charset="0"/>
              <a:cs typeface="Poppins" pitchFamily="2" charset="77"/>
            </a:endParaRPr>
          </a:p>
          <a:p>
            <a:pPr algn="ctr"/>
            <a:endParaRPr lang="en-US" sz="3000" b="1" dirty="0">
              <a:solidFill>
                <a:schemeClr val="tx2"/>
              </a:solidFill>
              <a:latin typeface="Century Gothic" panose="020B0502020202020204" pitchFamily="34" charset="0"/>
              <a:ea typeface="Lato Heavy" charset="0"/>
              <a:cs typeface="Poppins" pitchFamily="2" charset="77"/>
            </a:endParaRPr>
          </a:p>
          <a:p>
            <a:pPr algn="ctr"/>
            <a:endParaRPr lang="en-US" sz="3000" b="1" dirty="0">
              <a:solidFill>
                <a:schemeClr val="tx2"/>
              </a:solidFill>
              <a:latin typeface="Century Gothic" panose="020B0502020202020204" pitchFamily="34" charset="0"/>
              <a:ea typeface="Lato Heavy" charset="0"/>
              <a:cs typeface="Poppins" pitchFamily="2" charset="77"/>
            </a:endParaRPr>
          </a:p>
          <a:p>
            <a:pPr algn="ctr"/>
            <a:endParaRPr lang="en-US" sz="3000" b="1" dirty="0">
              <a:solidFill>
                <a:schemeClr val="tx2"/>
              </a:solidFill>
              <a:latin typeface="Century Gothic" panose="020B0502020202020204" pitchFamily="34" charset="0"/>
              <a:ea typeface="Lato Heavy" charset="0"/>
              <a:cs typeface="Poppins" pitchFamily="2" charset="77"/>
            </a:endParaRPr>
          </a:p>
        </p:txBody>
      </p:sp>
    </p:spTree>
    <p:extLst>
      <p:ext uri="{BB962C8B-B14F-4D97-AF65-F5344CB8AC3E}">
        <p14:creationId xmlns:p14="http://schemas.microsoft.com/office/powerpoint/2010/main" val="33171696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F8901C1A-4DE9-A5D1-1020-CD89F0AB3169}"/>
              </a:ext>
            </a:extLst>
          </p:cNvPr>
          <p:cNvSpPr/>
          <p:nvPr/>
        </p:nvSpPr>
        <p:spPr>
          <a:xfrm rot="10800000" flipV="1">
            <a:off x="4796873" y="0"/>
            <a:ext cx="7395127" cy="6858000"/>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400" u="sng" dirty="0">
              <a:solidFill>
                <a:schemeClr val="tx1"/>
              </a:solidFill>
              <a:latin typeface="Century Gothic" panose="020B0502020202020204" pitchFamily="34" charset="0"/>
            </a:endParaRPr>
          </a:p>
        </p:txBody>
      </p:sp>
      <p:sp>
        <p:nvSpPr>
          <p:cNvPr id="12" name="Shape 385">
            <a:extLst>
              <a:ext uri="{FF2B5EF4-FFF2-40B4-BE49-F238E27FC236}">
                <a16:creationId xmlns:a16="http://schemas.microsoft.com/office/drawing/2014/main" id="{463A2720-70D5-8B79-26F9-00EC933FE96B}"/>
              </a:ext>
            </a:extLst>
          </p:cNvPr>
          <p:cNvSpPr>
            <a:spLocks noChangeArrowheads="1"/>
          </p:cNvSpPr>
          <p:nvPr/>
        </p:nvSpPr>
        <p:spPr bwMode="auto">
          <a:xfrm>
            <a:off x="1374893" y="2239084"/>
            <a:ext cx="1918485" cy="1918404"/>
          </a:xfrm>
          <a:prstGeom prst="ellipse">
            <a:avLst/>
          </a:prstGeom>
          <a:noFill/>
          <a:ln w="63500">
            <a:solidFill>
              <a:schemeClr val="accent1"/>
            </a:solidFill>
            <a:miter lim="400000"/>
            <a:headEnd/>
            <a:tailEnd/>
          </a:ln>
          <a:extLst>
            <a:ext uri="{909E8E84-426E-40DD-AFC4-6F175D3DCCD1}">
              <a14:hiddenFill xmlns:a14="http://schemas.microsoft.com/office/drawing/2010/main">
                <a:solidFill>
                  <a:srgbClr val="FFFFFF"/>
                </a:solidFill>
              </a14:hiddenFill>
            </a:ext>
          </a:extLst>
        </p:spPr>
        <p:txBody>
          <a:bodyPr lIns="25400" tIns="25400" rIns="25400" bIns="25400" anchor="ctr"/>
          <a:lstStyle>
            <a:lvl1pPr>
              <a:defRPr sz="5000">
                <a:solidFill>
                  <a:srgbClr val="000000"/>
                </a:solidFill>
                <a:latin typeface="Helvetica Light" panose="020B0403020202020204" pitchFamily="34" charset="0"/>
                <a:ea typeface="Helvetica Light" panose="020B0403020202020204" pitchFamily="34" charset="0"/>
                <a:cs typeface="Helvetica Light" panose="020B0403020202020204" pitchFamily="34" charset="0"/>
                <a:sym typeface="Helvetica Light" panose="020B0403020202020204" pitchFamily="34" charset="0"/>
              </a:defRPr>
            </a:lvl1pPr>
            <a:lvl2pPr marL="742950" indent="-285750">
              <a:defRPr sz="5000">
                <a:solidFill>
                  <a:srgbClr val="000000"/>
                </a:solidFill>
                <a:latin typeface="Helvetica Light" panose="020B0403020202020204" pitchFamily="34" charset="0"/>
                <a:ea typeface="Helvetica Light" panose="020B0403020202020204" pitchFamily="34" charset="0"/>
                <a:cs typeface="Helvetica Light" panose="020B0403020202020204" pitchFamily="34" charset="0"/>
                <a:sym typeface="Helvetica Light" panose="020B0403020202020204" pitchFamily="34" charset="0"/>
              </a:defRPr>
            </a:lvl2pPr>
            <a:lvl3pPr marL="1143000" indent="-228600">
              <a:defRPr sz="5000">
                <a:solidFill>
                  <a:srgbClr val="000000"/>
                </a:solidFill>
                <a:latin typeface="Helvetica Light" panose="020B0403020202020204" pitchFamily="34" charset="0"/>
                <a:ea typeface="Helvetica Light" panose="020B0403020202020204" pitchFamily="34" charset="0"/>
                <a:cs typeface="Helvetica Light" panose="020B0403020202020204" pitchFamily="34" charset="0"/>
                <a:sym typeface="Helvetica Light" panose="020B0403020202020204" pitchFamily="34" charset="0"/>
              </a:defRPr>
            </a:lvl3pPr>
            <a:lvl4pPr marL="1600200" indent="-228600">
              <a:defRPr sz="5000">
                <a:solidFill>
                  <a:srgbClr val="000000"/>
                </a:solidFill>
                <a:latin typeface="Helvetica Light" panose="020B0403020202020204" pitchFamily="34" charset="0"/>
                <a:ea typeface="Helvetica Light" panose="020B0403020202020204" pitchFamily="34" charset="0"/>
                <a:cs typeface="Helvetica Light" panose="020B0403020202020204" pitchFamily="34" charset="0"/>
                <a:sym typeface="Helvetica Light" panose="020B0403020202020204" pitchFamily="34" charset="0"/>
              </a:defRPr>
            </a:lvl4pPr>
            <a:lvl5pPr marL="2057400" indent="-228600">
              <a:defRPr sz="5000">
                <a:solidFill>
                  <a:srgbClr val="000000"/>
                </a:solidFill>
                <a:latin typeface="Helvetica Light" panose="020B0403020202020204" pitchFamily="34" charset="0"/>
                <a:ea typeface="Helvetica Light" panose="020B0403020202020204" pitchFamily="34" charset="0"/>
                <a:cs typeface="Helvetica Light" panose="020B0403020202020204" pitchFamily="34" charset="0"/>
                <a:sym typeface="Helvetica Light" panose="020B0403020202020204" pitchFamily="34" charset="0"/>
              </a:defRPr>
            </a:lvl5pPr>
            <a:lvl6pPr marL="2514600" indent="-228600" defTabSz="825500" eaLnBrk="0" fontAlgn="base" hangingPunct="0">
              <a:spcBef>
                <a:spcPct val="0"/>
              </a:spcBef>
              <a:spcAft>
                <a:spcPct val="0"/>
              </a:spcAft>
              <a:defRPr sz="5000">
                <a:solidFill>
                  <a:srgbClr val="000000"/>
                </a:solidFill>
                <a:latin typeface="Helvetica Light" panose="020B0403020202020204" pitchFamily="34" charset="0"/>
                <a:ea typeface="Helvetica Light" panose="020B0403020202020204" pitchFamily="34" charset="0"/>
                <a:cs typeface="Helvetica Light" panose="020B0403020202020204" pitchFamily="34" charset="0"/>
                <a:sym typeface="Helvetica Light" panose="020B0403020202020204" pitchFamily="34" charset="0"/>
              </a:defRPr>
            </a:lvl6pPr>
            <a:lvl7pPr marL="2971800" indent="-228600" defTabSz="825500" eaLnBrk="0" fontAlgn="base" hangingPunct="0">
              <a:spcBef>
                <a:spcPct val="0"/>
              </a:spcBef>
              <a:spcAft>
                <a:spcPct val="0"/>
              </a:spcAft>
              <a:defRPr sz="5000">
                <a:solidFill>
                  <a:srgbClr val="000000"/>
                </a:solidFill>
                <a:latin typeface="Helvetica Light" panose="020B0403020202020204" pitchFamily="34" charset="0"/>
                <a:ea typeface="Helvetica Light" panose="020B0403020202020204" pitchFamily="34" charset="0"/>
                <a:cs typeface="Helvetica Light" panose="020B0403020202020204" pitchFamily="34" charset="0"/>
                <a:sym typeface="Helvetica Light" panose="020B0403020202020204" pitchFamily="34" charset="0"/>
              </a:defRPr>
            </a:lvl7pPr>
            <a:lvl8pPr marL="3429000" indent="-228600" defTabSz="825500" eaLnBrk="0" fontAlgn="base" hangingPunct="0">
              <a:spcBef>
                <a:spcPct val="0"/>
              </a:spcBef>
              <a:spcAft>
                <a:spcPct val="0"/>
              </a:spcAft>
              <a:defRPr sz="5000">
                <a:solidFill>
                  <a:srgbClr val="000000"/>
                </a:solidFill>
                <a:latin typeface="Helvetica Light" panose="020B0403020202020204" pitchFamily="34" charset="0"/>
                <a:ea typeface="Helvetica Light" panose="020B0403020202020204" pitchFamily="34" charset="0"/>
                <a:cs typeface="Helvetica Light" panose="020B0403020202020204" pitchFamily="34" charset="0"/>
                <a:sym typeface="Helvetica Light" panose="020B0403020202020204" pitchFamily="34" charset="0"/>
              </a:defRPr>
            </a:lvl8pPr>
            <a:lvl9pPr marL="3886200" indent="-228600" defTabSz="825500" eaLnBrk="0" fontAlgn="base" hangingPunct="0">
              <a:spcBef>
                <a:spcPct val="0"/>
              </a:spcBef>
              <a:spcAft>
                <a:spcPct val="0"/>
              </a:spcAft>
              <a:defRPr sz="5000">
                <a:solidFill>
                  <a:srgbClr val="000000"/>
                </a:solidFill>
                <a:latin typeface="Helvetica Light" panose="020B0403020202020204" pitchFamily="34" charset="0"/>
                <a:ea typeface="Helvetica Light" panose="020B0403020202020204" pitchFamily="34" charset="0"/>
                <a:cs typeface="Helvetica Light" panose="020B0403020202020204" pitchFamily="34" charset="0"/>
                <a:sym typeface="Helvetica Light" panose="020B0403020202020204" pitchFamily="34" charset="0"/>
              </a:defRPr>
            </a:lvl9pPr>
          </a:lstStyle>
          <a:p>
            <a:pPr algn="ctr" eaLnBrk="1"/>
            <a:endParaRPr lang="en-US" altLang="en-US" sz="1600" dirty="0">
              <a:solidFill>
                <a:srgbClr val="FFFFFF"/>
              </a:solidFill>
              <a:latin typeface="Poppins" pitchFamily="2" charset="77"/>
              <a:cs typeface="Poppins" pitchFamily="2" charset="77"/>
            </a:endParaRPr>
          </a:p>
        </p:txBody>
      </p:sp>
      <p:sp>
        <p:nvSpPr>
          <p:cNvPr id="13" name="Shape 384">
            <a:extLst>
              <a:ext uri="{FF2B5EF4-FFF2-40B4-BE49-F238E27FC236}">
                <a16:creationId xmlns:a16="http://schemas.microsoft.com/office/drawing/2014/main" id="{17E3FCA3-3E03-526E-699A-1977D73933F8}"/>
              </a:ext>
            </a:extLst>
          </p:cNvPr>
          <p:cNvSpPr>
            <a:spLocks noChangeArrowheads="1"/>
          </p:cNvSpPr>
          <p:nvPr/>
        </p:nvSpPr>
        <p:spPr bwMode="auto">
          <a:xfrm>
            <a:off x="1590194" y="2454377"/>
            <a:ext cx="1487883" cy="1487818"/>
          </a:xfrm>
          <a:prstGeom prst="ellipse">
            <a:avLst/>
          </a:prstGeom>
          <a:solidFill>
            <a:schemeClr val="accent1"/>
          </a:solidFill>
          <a:ln>
            <a:noFill/>
          </a:ln>
        </p:spPr>
        <p:txBody>
          <a:bodyPr lIns="25400" tIns="25400" rIns="25400" bIns="25400" anchor="ctr"/>
          <a:lstStyle>
            <a:lvl1pPr>
              <a:defRPr sz="5000">
                <a:solidFill>
                  <a:srgbClr val="000000"/>
                </a:solidFill>
                <a:latin typeface="Helvetica Light" panose="020B0403020202020204" pitchFamily="34" charset="0"/>
                <a:ea typeface="Helvetica Light" panose="020B0403020202020204" pitchFamily="34" charset="0"/>
                <a:cs typeface="Helvetica Light" panose="020B0403020202020204" pitchFamily="34" charset="0"/>
                <a:sym typeface="Helvetica Light" panose="020B0403020202020204" pitchFamily="34" charset="0"/>
              </a:defRPr>
            </a:lvl1pPr>
            <a:lvl2pPr marL="742950" indent="-285750">
              <a:defRPr sz="5000">
                <a:solidFill>
                  <a:srgbClr val="000000"/>
                </a:solidFill>
                <a:latin typeface="Helvetica Light" panose="020B0403020202020204" pitchFamily="34" charset="0"/>
                <a:ea typeface="Helvetica Light" panose="020B0403020202020204" pitchFamily="34" charset="0"/>
                <a:cs typeface="Helvetica Light" panose="020B0403020202020204" pitchFamily="34" charset="0"/>
                <a:sym typeface="Helvetica Light" panose="020B0403020202020204" pitchFamily="34" charset="0"/>
              </a:defRPr>
            </a:lvl2pPr>
            <a:lvl3pPr marL="1143000" indent="-228600">
              <a:defRPr sz="5000">
                <a:solidFill>
                  <a:srgbClr val="000000"/>
                </a:solidFill>
                <a:latin typeface="Helvetica Light" panose="020B0403020202020204" pitchFamily="34" charset="0"/>
                <a:ea typeface="Helvetica Light" panose="020B0403020202020204" pitchFamily="34" charset="0"/>
                <a:cs typeface="Helvetica Light" panose="020B0403020202020204" pitchFamily="34" charset="0"/>
                <a:sym typeface="Helvetica Light" panose="020B0403020202020204" pitchFamily="34" charset="0"/>
              </a:defRPr>
            </a:lvl3pPr>
            <a:lvl4pPr marL="1600200" indent="-228600">
              <a:defRPr sz="5000">
                <a:solidFill>
                  <a:srgbClr val="000000"/>
                </a:solidFill>
                <a:latin typeface="Helvetica Light" panose="020B0403020202020204" pitchFamily="34" charset="0"/>
                <a:ea typeface="Helvetica Light" panose="020B0403020202020204" pitchFamily="34" charset="0"/>
                <a:cs typeface="Helvetica Light" panose="020B0403020202020204" pitchFamily="34" charset="0"/>
                <a:sym typeface="Helvetica Light" panose="020B0403020202020204" pitchFamily="34" charset="0"/>
              </a:defRPr>
            </a:lvl4pPr>
            <a:lvl5pPr marL="2057400" indent="-228600">
              <a:defRPr sz="5000">
                <a:solidFill>
                  <a:srgbClr val="000000"/>
                </a:solidFill>
                <a:latin typeface="Helvetica Light" panose="020B0403020202020204" pitchFamily="34" charset="0"/>
                <a:ea typeface="Helvetica Light" panose="020B0403020202020204" pitchFamily="34" charset="0"/>
                <a:cs typeface="Helvetica Light" panose="020B0403020202020204" pitchFamily="34" charset="0"/>
                <a:sym typeface="Helvetica Light" panose="020B0403020202020204" pitchFamily="34" charset="0"/>
              </a:defRPr>
            </a:lvl5pPr>
            <a:lvl6pPr marL="2514600" indent="-228600" defTabSz="825500" eaLnBrk="0" fontAlgn="base" hangingPunct="0">
              <a:spcBef>
                <a:spcPct val="0"/>
              </a:spcBef>
              <a:spcAft>
                <a:spcPct val="0"/>
              </a:spcAft>
              <a:defRPr sz="5000">
                <a:solidFill>
                  <a:srgbClr val="000000"/>
                </a:solidFill>
                <a:latin typeface="Helvetica Light" panose="020B0403020202020204" pitchFamily="34" charset="0"/>
                <a:ea typeface="Helvetica Light" panose="020B0403020202020204" pitchFamily="34" charset="0"/>
                <a:cs typeface="Helvetica Light" panose="020B0403020202020204" pitchFamily="34" charset="0"/>
                <a:sym typeface="Helvetica Light" panose="020B0403020202020204" pitchFamily="34" charset="0"/>
              </a:defRPr>
            </a:lvl6pPr>
            <a:lvl7pPr marL="2971800" indent="-228600" defTabSz="825500" eaLnBrk="0" fontAlgn="base" hangingPunct="0">
              <a:spcBef>
                <a:spcPct val="0"/>
              </a:spcBef>
              <a:spcAft>
                <a:spcPct val="0"/>
              </a:spcAft>
              <a:defRPr sz="5000">
                <a:solidFill>
                  <a:srgbClr val="000000"/>
                </a:solidFill>
                <a:latin typeface="Helvetica Light" panose="020B0403020202020204" pitchFamily="34" charset="0"/>
                <a:ea typeface="Helvetica Light" panose="020B0403020202020204" pitchFamily="34" charset="0"/>
                <a:cs typeface="Helvetica Light" panose="020B0403020202020204" pitchFamily="34" charset="0"/>
                <a:sym typeface="Helvetica Light" panose="020B0403020202020204" pitchFamily="34" charset="0"/>
              </a:defRPr>
            </a:lvl7pPr>
            <a:lvl8pPr marL="3429000" indent="-228600" defTabSz="825500" eaLnBrk="0" fontAlgn="base" hangingPunct="0">
              <a:spcBef>
                <a:spcPct val="0"/>
              </a:spcBef>
              <a:spcAft>
                <a:spcPct val="0"/>
              </a:spcAft>
              <a:defRPr sz="5000">
                <a:solidFill>
                  <a:srgbClr val="000000"/>
                </a:solidFill>
                <a:latin typeface="Helvetica Light" panose="020B0403020202020204" pitchFamily="34" charset="0"/>
                <a:ea typeface="Helvetica Light" panose="020B0403020202020204" pitchFamily="34" charset="0"/>
                <a:cs typeface="Helvetica Light" panose="020B0403020202020204" pitchFamily="34" charset="0"/>
                <a:sym typeface="Helvetica Light" panose="020B0403020202020204" pitchFamily="34" charset="0"/>
              </a:defRPr>
            </a:lvl8pPr>
            <a:lvl9pPr marL="3886200" indent="-228600" defTabSz="825500" eaLnBrk="0" fontAlgn="base" hangingPunct="0">
              <a:spcBef>
                <a:spcPct val="0"/>
              </a:spcBef>
              <a:spcAft>
                <a:spcPct val="0"/>
              </a:spcAft>
              <a:defRPr sz="5000">
                <a:solidFill>
                  <a:srgbClr val="000000"/>
                </a:solidFill>
                <a:latin typeface="Helvetica Light" panose="020B0403020202020204" pitchFamily="34" charset="0"/>
                <a:ea typeface="Helvetica Light" panose="020B0403020202020204" pitchFamily="34" charset="0"/>
                <a:cs typeface="Helvetica Light" panose="020B0403020202020204" pitchFamily="34" charset="0"/>
                <a:sym typeface="Helvetica Light" panose="020B0403020202020204" pitchFamily="34" charset="0"/>
              </a:defRPr>
            </a:lvl9pPr>
          </a:lstStyle>
          <a:p>
            <a:pPr algn="ctr" eaLnBrk="1"/>
            <a:endParaRPr lang="en-US" altLang="en-US" sz="1600" dirty="0">
              <a:solidFill>
                <a:srgbClr val="FFFFFF"/>
              </a:solidFill>
              <a:latin typeface="Poppins" pitchFamily="2" charset="77"/>
              <a:cs typeface="Poppins" pitchFamily="2" charset="77"/>
            </a:endParaRPr>
          </a:p>
        </p:txBody>
      </p:sp>
      <p:sp>
        <p:nvSpPr>
          <p:cNvPr id="14" name="Shape 386">
            <a:extLst>
              <a:ext uri="{FF2B5EF4-FFF2-40B4-BE49-F238E27FC236}">
                <a16:creationId xmlns:a16="http://schemas.microsoft.com/office/drawing/2014/main" id="{00C9FE1F-6054-982C-D031-2962E2BC682E}"/>
              </a:ext>
            </a:extLst>
          </p:cNvPr>
          <p:cNvSpPr>
            <a:spLocks noChangeShapeType="1"/>
          </p:cNvSpPr>
          <p:nvPr/>
        </p:nvSpPr>
        <p:spPr bwMode="auto">
          <a:xfrm flipV="1">
            <a:off x="2333197" y="4155653"/>
            <a:ext cx="0" cy="251993"/>
          </a:xfrm>
          <a:prstGeom prst="line">
            <a:avLst/>
          </a:prstGeom>
          <a:noFill/>
          <a:ln w="63500">
            <a:solidFill>
              <a:schemeClr val="accent1"/>
            </a:solidFill>
            <a:miter lim="400000"/>
            <a:headEnd/>
            <a:tailEnd/>
          </a:ln>
          <a:extLst>
            <a:ext uri="{909E8E84-426E-40DD-AFC4-6F175D3DCCD1}">
              <a14:hiddenFill xmlns:a14="http://schemas.microsoft.com/office/drawing/2010/main">
                <a:noFill/>
              </a14:hiddenFill>
            </a:ext>
          </a:extLst>
        </p:spPr>
        <p:txBody>
          <a:bodyPr lIns="25400" tIns="25400" rIns="25400" bIns="25400" anchor="ctr"/>
          <a:lstStyle/>
          <a:p>
            <a:endParaRPr lang="en-US" sz="900" dirty="0">
              <a:latin typeface="Lato Light" panose="020F0302020204030203" pitchFamily="34" charset="77"/>
            </a:endParaRPr>
          </a:p>
        </p:txBody>
      </p:sp>
      <p:sp>
        <p:nvSpPr>
          <p:cNvPr id="15" name="Shape 388">
            <a:extLst>
              <a:ext uri="{FF2B5EF4-FFF2-40B4-BE49-F238E27FC236}">
                <a16:creationId xmlns:a16="http://schemas.microsoft.com/office/drawing/2014/main" id="{0A3E2B90-A2CB-36D3-1BEB-F3541FAE34C8}"/>
              </a:ext>
            </a:extLst>
          </p:cNvPr>
          <p:cNvSpPr>
            <a:spLocks noChangeArrowheads="1"/>
          </p:cNvSpPr>
          <p:nvPr/>
        </p:nvSpPr>
        <p:spPr bwMode="auto">
          <a:xfrm>
            <a:off x="1888747" y="4409325"/>
            <a:ext cx="900607" cy="900569"/>
          </a:xfrm>
          <a:prstGeom prst="ellipse">
            <a:avLst/>
          </a:prstGeom>
          <a:noFill/>
          <a:ln w="63500">
            <a:solidFill>
              <a:schemeClr val="accent1">
                <a:alpha val="25000"/>
              </a:schemeClr>
            </a:solidFill>
            <a:miter lim="400000"/>
            <a:headEnd/>
            <a:tailEnd/>
          </a:ln>
          <a:extLst>
            <a:ext uri="{909E8E84-426E-40DD-AFC4-6F175D3DCCD1}">
              <a14:hiddenFill xmlns:a14="http://schemas.microsoft.com/office/drawing/2010/main">
                <a:solidFill>
                  <a:srgbClr val="FFFFFF"/>
                </a:solidFill>
              </a14:hiddenFill>
            </a:ext>
          </a:extLst>
        </p:spPr>
        <p:txBody>
          <a:bodyPr lIns="25400" tIns="25400" rIns="25400" bIns="25400" anchor="ctr"/>
          <a:lstStyle>
            <a:lvl1pPr>
              <a:defRPr sz="5000">
                <a:solidFill>
                  <a:srgbClr val="000000"/>
                </a:solidFill>
                <a:latin typeface="Helvetica Light" panose="020B0403020202020204" pitchFamily="34" charset="0"/>
                <a:ea typeface="Helvetica Light" panose="020B0403020202020204" pitchFamily="34" charset="0"/>
                <a:cs typeface="Helvetica Light" panose="020B0403020202020204" pitchFamily="34" charset="0"/>
                <a:sym typeface="Helvetica Light" panose="020B0403020202020204" pitchFamily="34" charset="0"/>
              </a:defRPr>
            </a:lvl1pPr>
            <a:lvl2pPr marL="742950" indent="-285750">
              <a:defRPr sz="5000">
                <a:solidFill>
                  <a:srgbClr val="000000"/>
                </a:solidFill>
                <a:latin typeface="Helvetica Light" panose="020B0403020202020204" pitchFamily="34" charset="0"/>
                <a:ea typeface="Helvetica Light" panose="020B0403020202020204" pitchFamily="34" charset="0"/>
                <a:cs typeface="Helvetica Light" panose="020B0403020202020204" pitchFamily="34" charset="0"/>
                <a:sym typeface="Helvetica Light" panose="020B0403020202020204" pitchFamily="34" charset="0"/>
              </a:defRPr>
            </a:lvl2pPr>
            <a:lvl3pPr marL="1143000" indent="-228600">
              <a:defRPr sz="5000">
                <a:solidFill>
                  <a:srgbClr val="000000"/>
                </a:solidFill>
                <a:latin typeface="Helvetica Light" panose="020B0403020202020204" pitchFamily="34" charset="0"/>
                <a:ea typeface="Helvetica Light" panose="020B0403020202020204" pitchFamily="34" charset="0"/>
                <a:cs typeface="Helvetica Light" panose="020B0403020202020204" pitchFamily="34" charset="0"/>
                <a:sym typeface="Helvetica Light" panose="020B0403020202020204" pitchFamily="34" charset="0"/>
              </a:defRPr>
            </a:lvl3pPr>
            <a:lvl4pPr marL="1600200" indent="-228600">
              <a:defRPr sz="5000">
                <a:solidFill>
                  <a:srgbClr val="000000"/>
                </a:solidFill>
                <a:latin typeface="Helvetica Light" panose="020B0403020202020204" pitchFamily="34" charset="0"/>
                <a:ea typeface="Helvetica Light" panose="020B0403020202020204" pitchFamily="34" charset="0"/>
                <a:cs typeface="Helvetica Light" panose="020B0403020202020204" pitchFamily="34" charset="0"/>
                <a:sym typeface="Helvetica Light" panose="020B0403020202020204" pitchFamily="34" charset="0"/>
              </a:defRPr>
            </a:lvl4pPr>
            <a:lvl5pPr marL="2057400" indent="-228600">
              <a:defRPr sz="5000">
                <a:solidFill>
                  <a:srgbClr val="000000"/>
                </a:solidFill>
                <a:latin typeface="Helvetica Light" panose="020B0403020202020204" pitchFamily="34" charset="0"/>
                <a:ea typeface="Helvetica Light" panose="020B0403020202020204" pitchFamily="34" charset="0"/>
                <a:cs typeface="Helvetica Light" panose="020B0403020202020204" pitchFamily="34" charset="0"/>
                <a:sym typeface="Helvetica Light" panose="020B0403020202020204" pitchFamily="34" charset="0"/>
              </a:defRPr>
            </a:lvl5pPr>
            <a:lvl6pPr marL="2514600" indent="-228600" defTabSz="825500" eaLnBrk="0" fontAlgn="base" hangingPunct="0">
              <a:spcBef>
                <a:spcPct val="0"/>
              </a:spcBef>
              <a:spcAft>
                <a:spcPct val="0"/>
              </a:spcAft>
              <a:defRPr sz="5000">
                <a:solidFill>
                  <a:srgbClr val="000000"/>
                </a:solidFill>
                <a:latin typeface="Helvetica Light" panose="020B0403020202020204" pitchFamily="34" charset="0"/>
                <a:ea typeface="Helvetica Light" panose="020B0403020202020204" pitchFamily="34" charset="0"/>
                <a:cs typeface="Helvetica Light" panose="020B0403020202020204" pitchFamily="34" charset="0"/>
                <a:sym typeface="Helvetica Light" panose="020B0403020202020204" pitchFamily="34" charset="0"/>
              </a:defRPr>
            </a:lvl6pPr>
            <a:lvl7pPr marL="2971800" indent="-228600" defTabSz="825500" eaLnBrk="0" fontAlgn="base" hangingPunct="0">
              <a:spcBef>
                <a:spcPct val="0"/>
              </a:spcBef>
              <a:spcAft>
                <a:spcPct val="0"/>
              </a:spcAft>
              <a:defRPr sz="5000">
                <a:solidFill>
                  <a:srgbClr val="000000"/>
                </a:solidFill>
                <a:latin typeface="Helvetica Light" panose="020B0403020202020204" pitchFamily="34" charset="0"/>
                <a:ea typeface="Helvetica Light" panose="020B0403020202020204" pitchFamily="34" charset="0"/>
                <a:cs typeface="Helvetica Light" panose="020B0403020202020204" pitchFamily="34" charset="0"/>
                <a:sym typeface="Helvetica Light" panose="020B0403020202020204" pitchFamily="34" charset="0"/>
              </a:defRPr>
            </a:lvl7pPr>
            <a:lvl8pPr marL="3429000" indent="-228600" defTabSz="825500" eaLnBrk="0" fontAlgn="base" hangingPunct="0">
              <a:spcBef>
                <a:spcPct val="0"/>
              </a:spcBef>
              <a:spcAft>
                <a:spcPct val="0"/>
              </a:spcAft>
              <a:defRPr sz="5000">
                <a:solidFill>
                  <a:srgbClr val="000000"/>
                </a:solidFill>
                <a:latin typeface="Helvetica Light" panose="020B0403020202020204" pitchFamily="34" charset="0"/>
                <a:ea typeface="Helvetica Light" panose="020B0403020202020204" pitchFamily="34" charset="0"/>
                <a:cs typeface="Helvetica Light" panose="020B0403020202020204" pitchFamily="34" charset="0"/>
                <a:sym typeface="Helvetica Light" panose="020B0403020202020204" pitchFamily="34" charset="0"/>
              </a:defRPr>
            </a:lvl8pPr>
            <a:lvl9pPr marL="3886200" indent="-228600" defTabSz="825500" eaLnBrk="0" fontAlgn="base" hangingPunct="0">
              <a:spcBef>
                <a:spcPct val="0"/>
              </a:spcBef>
              <a:spcAft>
                <a:spcPct val="0"/>
              </a:spcAft>
              <a:defRPr sz="5000">
                <a:solidFill>
                  <a:srgbClr val="000000"/>
                </a:solidFill>
                <a:latin typeface="Helvetica Light" panose="020B0403020202020204" pitchFamily="34" charset="0"/>
                <a:ea typeface="Helvetica Light" panose="020B0403020202020204" pitchFamily="34" charset="0"/>
                <a:cs typeface="Helvetica Light" panose="020B0403020202020204" pitchFamily="34" charset="0"/>
                <a:sym typeface="Helvetica Light" panose="020B0403020202020204" pitchFamily="34" charset="0"/>
              </a:defRPr>
            </a:lvl9pPr>
          </a:lstStyle>
          <a:p>
            <a:pPr algn="ctr" eaLnBrk="1"/>
            <a:endParaRPr lang="en-US" altLang="en-US" sz="1600" dirty="0">
              <a:solidFill>
                <a:srgbClr val="FFFFFF"/>
              </a:solidFill>
              <a:latin typeface="Poppins" pitchFamily="2" charset="77"/>
              <a:cs typeface="Poppins" pitchFamily="2" charset="77"/>
            </a:endParaRPr>
          </a:p>
        </p:txBody>
      </p:sp>
      <p:sp>
        <p:nvSpPr>
          <p:cNvPr id="16" name="Shape 386">
            <a:extLst>
              <a:ext uri="{FF2B5EF4-FFF2-40B4-BE49-F238E27FC236}">
                <a16:creationId xmlns:a16="http://schemas.microsoft.com/office/drawing/2014/main" id="{A4970C4A-29EB-E11E-C0DE-4FA9D556E4B4}"/>
              </a:ext>
            </a:extLst>
          </p:cNvPr>
          <p:cNvSpPr>
            <a:spLocks noChangeShapeType="1"/>
          </p:cNvSpPr>
          <p:nvPr/>
        </p:nvSpPr>
        <p:spPr bwMode="auto">
          <a:xfrm flipV="1">
            <a:off x="2333197" y="5298653"/>
            <a:ext cx="0" cy="251993"/>
          </a:xfrm>
          <a:prstGeom prst="line">
            <a:avLst/>
          </a:prstGeom>
          <a:noFill/>
          <a:ln w="63500">
            <a:solidFill>
              <a:schemeClr val="accent1"/>
            </a:solidFill>
            <a:miter lim="400000"/>
            <a:headEnd/>
            <a:tailEnd/>
          </a:ln>
          <a:extLst>
            <a:ext uri="{909E8E84-426E-40DD-AFC4-6F175D3DCCD1}">
              <a14:hiddenFill xmlns:a14="http://schemas.microsoft.com/office/drawing/2010/main">
                <a:noFill/>
              </a14:hiddenFill>
            </a:ext>
          </a:extLst>
        </p:spPr>
        <p:txBody>
          <a:bodyPr lIns="25400" tIns="25400" rIns="25400" bIns="25400" anchor="ctr"/>
          <a:lstStyle/>
          <a:p>
            <a:endParaRPr lang="en-US" sz="900" dirty="0">
              <a:latin typeface="Lato Light" panose="020F0302020204030203" pitchFamily="34" charset="77"/>
            </a:endParaRPr>
          </a:p>
        </p:txBody>
      </p:sp>
      <p:sp>
        <p:nvSpPr>
          <p:cNvPr id="19" name="Shape 387">
            <a:extLst>
              <a:ext uri="{FF2B5EF4-FFF2-40B4-BE49-F238E27FC236}">
                <a16:creationId xmlns:a16="http://schemas.microsoft.com/office/drawing/2014/main" id="{0E8B4877-8027-8EF5-63B4-BB339DE0BB34}"/>
              </a:ext>
            </a:extLst>
          </p:cNvPr>
          <p:cNvSpPr>
            <a:spLocks noChangeShapeType="1"/>
          </p:cNvSpPr>
          <p:nvPr/>
        </p:nvSpPr>
        <p:spPr bwMode="auto">
          <a:xfrm>
            <a:off x="1210979" y="5545039"/>
            <a:ext cx="2246313" cy="1"/>
          </a:xfrm>
          <a:prstGeom prst="line">
            <a:avLst/>
          </a:prstGeom>
          <a:noFill/>
          <a:ln w="63500">
            <a:solidFill>
              <a:schemeClr val="accent1"/>
            </a:solidFill>
            <a:miter lim="400000"/>
            <a:headEnd/>
            <a:tailEnd/>
          </a:ln>
          <a:extLst>
            <a:ext uri="{909E8E84-426E-40DD-AFC4-6F175D3DCCD1}">
              <a14:hiddenFill xmlns:a14="http://schemas.microsoft.com/office/drawing/2010/main">
                <a:noFill/>
              </a14:hiddenFill>
            </a:ext>
          </a:extLst>
        </p:spPr>
        <p:txBody>
          <a:bodyPr lIns="25400" tIns="25400" rIns="25400" bIns="25400" anchor="ctr"/>
          <a:lstStyle/>
          <a:p>
            <a:endParaRPr lang="en-US" sz="900" dirty="0">
              <a:latin typeface="Lato Light" panose="020F0302020204030203" pitchFamily="34" charset="77"/>
            </a:endParaRPr>
          </a:p>
        </p:txBody>
      </p:sp>
      <p:sp>
        <p:nvSpPr>
          <p:cNvPr id="20" name="TextBox 19">
            <a:extLst>
              <a:ext uri="{FF2B5EF4-FFF2-40B4-BE49-F238E27FC236}">
                <a16:creationId xmlns:a16="http://schemas.microsoft.com/office/drawing/2014/main" id="{BFA032E6-E9CA-5C1A-9EA8-78D12D763E5A}"/>
              </a:ext>
            </a:extLst>
          </p:cNvPr>
          <p:cNvSpPr txBox="1"/>
          <p:nvPr/>
        </p:nvSpPr>
        <p:spPr>
          <a:xfrm flipH="1">
            <a:off x="1110723" y="5660390"/>
            <a:ext cx="2405868" cy="323165"/>
          </a:xfrm>
          <a:prstGeom prst="rect">
            <a:avLst/>
          </a:prstGeom>
          <a:noFill/>
        </p:spPr>
        <p:txBody>
          <a:bodyPr wrap="square" rtlCol="0">
            <a:spAutoFit/>
          </a:bodyPr>
          <a:lstStyle/>
          <a:p>
            <a:pPr algn="ctr"/>
            <a:r>
              <a:rPr lang="en-US" sz="1500" dirty="0">
                <a:latin typeface="Poppins" panose="00000500000000000000" pitchFamily="2" charset="0"/>
                <a:ea typeface="Lato Light" panose="020F0502020204030203" pitchFamily="34" charset="0"/>
                <a:cs typeface="Poppins" panose="00000500000000000000" pitchFamily="2" charset="0"/>
              </a:rPr>
              <a:t>Appellate Tribunal</a:t>
            </a:r>
          </a:p>
        </p:txBody>
      </p:sp>
      <p:sp>
        <p:nvSpPr>
          <p:cNvPr id="22" name="Rectangle 21">
            <a:extLst>
              <a:ext uri="{FF2B5EF4-FFF2-40B4-BE49-F238E27FC236}">
                <a16:creationId xmlns:a16="http://schemas.microsoft.com/office/drawing/2014/main" id="{32502556-D8D1-519F-88E8-B3F0654E02C1}"/>
              </a:ext>
            </a:extLst>
          </p:cNvPr>
          <p:cNvSpPr/>
          <p:nvPr/>
        </p:nvSpPr>
        <p:spPr>
          <a:xfrm>
            <a:off x="4702163" y="913399"/>
            <a:ext cx="1651895" cy="5835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900"/>
          </a:p>
        </p:txBody>
      </p:sp>
      <p:sp>
        <p:nvSpPr>
          <p:cNvPr id="3" name="Content Placeholder 2">
            <a:extLst>
              <a:ext uri="{FF2B5EF4-FFF2-40B4-BE49-F238E27FC236}">
                <a16:creationId xmlns:a16="http://schemas.microsoft.com/office/drawing/2014/main" id="{5477FAB2-28F5-A1AE-18B7-C8EE8D107251}"/>
              </a:ext>
            </a:extLst>
          </p:cNvPr>
          <p:cNvSpPr>
            <a:spLocks noGrp="1"/>
          </p:cNvSpPr>
          <p:nvPr>
            <p:ph idx="1"/>
          </p:nvPr>
        </p:nvSpPr>
        <p:spPr>
          <a:xfrm>
            <a:off x="5389525" y="1058729"/>
            <a:ext cx="6562543" cy="1662091"/>
          </a:xfrm>
        </p:spPr>
        <p:txBody>
          <a:bodyPr>
            <a:noAutofit/>
          </a:bodyPr>
          <a:lstStyle/>
          <a:p>
            <a:pPr marL="0" indent="0">
              <a:buNone/>
            </a:pPr>
            <a:r>
              <a:rPr lang="en-IN" sz="1500" b="1" dirty="0">
                <a:latin typeface="+mj-lt"/>
                <a:cs typeface="Times New Roman" panose="02020603050405020304" pitchFamily="18" charset="0"/>
              </a:rPr>
              <a:t>Who can file an Appeal ?</a:t>
            </a:r>
          </a:p>
          <a:p>
            <a:pPr marL="0" indent="0">
              <a:buNone/>
            </a:pPr>
            <a:r>
              <a:rPr lang="en-IN" sz="1500" dirty="0">
                <a:latin typeface="+mj-lt"/>
                <a:cs typeface="Times New Roman" panose="02020603050405020304" pitchFamily="18" charset="0"/>
              </a:rPr>
              <a:t>A person who is aggrieved by the decision or order passed against him under Section 107 or 108 of the Act within 3 months from the date of communication of order. ( 6 months in case department wants to file Appeal)</a:t>
            </a:r>
          </a:p>
        </p:txBody>
      </p:sp>
      <p:sp>
        <p:nvSpPr>
          <p:cNvPr id="23" name="CuadroTexto 350">
            <a:extLst>
              <a:ext uri="{FF2B5EF4-FFF2-40B4-BE49-F238E27FC236}">
                <a16:creationId xmlns:a16="http://schemas.microsoft.com/office/drawing/2014/main" id="{5A9AB5EB-1D07-139D-CCB4-0B435FC34DA6}"/>
              </a:ext>
            </a:extLst>
          </p:cNvPr>
          <p:cNvSpPr txBox="1"/>
          <p:nvPr/>
        </p:nvSpPr>
        <p:spPr>
          <a:xfrm>
            <a:off x="4522520" y="1237518"/>
            <a:ext cx="659156" cy="600036"/>
          </a:xfrm>
          <a:prstGeom prst="rect">
            <a:avLst/>
          </a:prstGeom>
          <a:noFill/>
        </p:spPr>
        <p:txBody>
          <a:bodyPr wrap="none" rtlCol="0">
            <a:spAutoFit/>
          </a:bodyPr>
          <a:lstStyle/>
          <a:p>
            <a:pPr algn="ctr"/>
            <a:r>
              <a:rPr lang="en-US" sz="3299" b="1" dirty="0">
                <a:solidFill>
                  <a:schemeClr val="accent1"/>
                </a:solidFill>
                <a:latin typeface="Century Gothic" panose="020B0502020202020204" pitchFamily="34" charset="0"/>
                <a:ea typeface="Lato Heavy" charset="0"/>
                <a:cs typeface="Poppins" pitchFamily="2" charset="77"/>
              </a:rPr>
              <a:t>01</a:t>
            </a:r>
          </a:p>
        </p:txBody>
      </p:sp>
      <p:sp>
        <p:nvSpPr>
          <p:cNvPr id="25" name="CuadroTexto 350">
            <a:extLst>
              <a:ext uri="{FF2B5EF4-FFF2-40B4-BE49-F238E27FC236}">
                <a16:creationId xmlns:a16="http://schemas.microsoft.com/office/drawing/2014/main" id="{DFF4D8E3-8348-D641-5E83-422B4BC0465E}"/>
              </a:ext>
            </a:extLst>
          </p:cNvPr>
          <p:cNvSpPr txBox="1"/>
          <p:nvPr/>
        </p:nvSpPr>
        <p:spPr>
          <a:xfrm>
            <a:off x="4506018" y="2660735"/>
            <a:ext cx="659155" cy="600036"/>
          </a:xfrm>
          <a:prstGeom prst="rect">
            <a:avLst/>
          </a:prstGeom>
          <a:noFill/>
        </p:spPr>
        <p:txBody>
          <a:bodyPr wrap="none" rtlCol="0">
            <a:spAutoFit/>
          </a:bodyPr>
          <a:lstStyle/>
          <a:p>
            <a:pPr algn="ctr"/>
            <a:r>
              <a:rPr lang="en-US" sz="3299" b="1" dirty="0">
                <a:solidFill>
                  <a:schemeClr val="accent2"/>
                </a:solidFill>
                <a:latin typeface="Century Gothic" panose="020B0502020202020204" pitchFamily="34" charset="0"/>
                <a:ea typeface="Lato Heavy" charset="0"/>
                <a:cs typeface="Poppins" pitchFamily="2" charset="77"/>
              </a:rPr>
              <a:t>02</a:t>
            </a:r>
          </a:p>
        </p:txBody>
      </p:sp>
      <p:sp>
        <p:nvSpPr>
          <p:cNvPr id="26" name="Content Placeholder 2">
            <a:extLst>
              <a:ext uri="{FF2B5EF4-FFF2-40B4-BE49-F238E27FC236}">
                <a16:creationId xmlns:a16="http://schemas.microsoft.com/office/drawing/2014/main" id="{289284EE-BF46-BDFC-2B57-3196DA483E27}"/>
              </a:ext>
            </a:extLst>
          </p:cNvPr>
          <p:cNvSpPr txBox="1">
            <a:spLocks/>
          </p:cNvSpPr>
          <p:nvPr/>
        </p:nvSpPr>
        <p:spPr>
          <a:xfrm>
            <a:off x="5718924" y="2416617"/>
            <a:ext cx="5959258" cy="67555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IN" dirty="0"/>
          </a:p>
        </p:txBody>
      </p:sp>
      <p:sp>
        <p:nvSpPr>
          <p:cNvPr id="28" name="CuadroTexto 350">
            <a:extLst>
              <a:ext uri="{FF2B5EF4-FFF2-40B4-BE49-F238E27FC236}">
                <a16:creationId xmlns:a16="http://schemas.microsoft.com/office/drawing/2014/main" id="{F92025CF-EC30-99A7-0C69-23EB7A614540}"/>
              </a:ext>
            </a:extLst>
          </p:cNvPr>
          <p:cNvSpPr txBox="1"/>
          <p:nvPr/>
        </p:nvSpPr>
        <p:spPr>
          <a:xfrm>
            <a:off x="4530164" y="4047757"/>
            <a:ext cx="659156" cy="600036"/>
          </a:xfrm>
          <a:prstGeom prst="rect">
            <a:avLst/>
          </a:prstGeom>
          <a:noFill/>
        </p:spPr>
        <p:txBody>
          <a:bodyPr wrap="none" rtlCol="0">
            <a:spAutoFit/>
          </a:bodyPr>
          <a:lstStyle/>
          <a:p>
            <a:pPr algn="ctr"/>
            <a:r>
              <a:rPr lang="en-US" sz="3299" b="1" dirty="0">
                <a:solidFill>
                  <a:schemeClr val="accent1"/>
                </a:solidFill>
                <a:latin typeface="Century Gothic" panose="020B0502020202020204" pitchFamily="34" charset="0"/>
                <a:ea typeface="Lato Heavy" charset="0"/>
                <a:cs typeface="Poppins" pitchFamily="2" charset="77"/>
              </a:rPr>
              <a:t>03</a:t>
            </a:r>
          </a:p>
        </p:txBody>
      </p:sp>
      <p:sp>
        <p:nvSpPr>
          <p:cNvPr id="29" name="Content Placeholder 2">
            <a:extLst>
              <a:ext uri="{FF2B5EF4-FFF2-40B4-BE49-F238E27FC236}">
                <a16:creationId xmlns:a16="http://schemas.microsoft.com/office/drawing/2014/main" id="{71CF48B5-4BD4-B4C1-7072-4701C60BF0C1}"/>
              </a:ext>
            </a:extLst>
          </p:cNvPr>
          <p:cNvSpPr txBox="1">
            <a:spLocks/>
          </p:cNvSpPr>
          <p:nvPr/>
        </p:nvSpPr>
        <p:spPr>
          <a:xfrm>
            <a:off x="5377434" y="3633537"/>
            <a:ext cx="6549979" cy="145715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Arial" panose="020B0604020202020204" pitchFamily="34" charset="0"/>
              <a:buNone/>
            </a:pPr>
            <a:r>
              <a:rPr lang="en-IN" sz="1500" b="1" dirty="0">
                <a:latin typeface="+mj-lt"/>
                <a:cs typeface="Times New Roman" panose="02020603050405020304" pitchFamily="18" charset="0"/>
              </a:rPr>
              <a:t>Stay on Recovery Proceedings:</a:t>
            </a:r>
            <a:r>
              <a:rPr lang="en-IN" sz="1500" dirty="0">
                <a:latin typeface="+mj-lt"/>
                <a:cs typeface="Times New Roman" panose="02020603050405020304" pitchFamily="18" charset="0"/>
              </a:rPr>
              <a:t> Recovery proceedings deemed stayed once the Appeal filed and amount paid.</a:t>
            </a:r>
          </a:p>
          <a:p>
            <a:pPr marL="0" indent="0" algn="just">
              <a:buFont typeface="Arial" panose="020B0604020202020204" pitchFamily="34" charset="0"/>
              <a:buNone/>
            </a:pPr>
            <a:r>
              <a:rPr lang="en-IN" sz="1500" dirty="0">
                <a:latin typeface="+mj-lt"/>
                <a:cs typeface="Times New Roman" panose="02020603050405020304" pitchFamily="18" charset="0"/>
              </a:rPr>
              <a:t>An Appeal shall be filed electronically in APL-05 together with relevant forms. Fee Rs 1,000 per lac of disputed amount involved subject to max Rs 25,000.</a:t>
            </a:r>
          </a:p>
        </p:txBody>
      </p:sp>
      <p:sp>
        <p:nvSpPr>
          <p:cNvPr id="2" name="Title 1">
            <a:extLst>
              <a:ext uri="{FF2B5EF4-FFF2-40B4-BE49-F238E27FC236}">
                <a16:creationId xmlns:a16="http://schemas.microsoft.com/office/drawing/2014/main" id="{F603D884-2B4D-1A86-4982-A3D4AB2A1DDF}"/>
              </a:ext>
            </a:extLst>
          </p:cNvPr>
          <p:cNvSpPr>
            <a:spLocks noGrp="1"/>
          </p:cNvSpPr>
          <p:nvPr>
            <p:ph type="title"/>
          </p:nvPr>
        </p:nvSpPr>
        <p:spPr>
          <a:xfrm>
            <a:off x="1081349" y="-133512"/>
            <a:ext cx="10545417" cy="1971065"/>
          </a:xfrm>
        </p:spPr>
        <p:txBody>
          <a:bodyPr/>
          <a:lstStyle/>
          <a:p>
            <a:r>
              <a:rPr lang="en-US" sz="3400" b="1" dirty="0">
                <a:solidFill>
                  <a:schemeClr val="tx2"/>
                </a:solidFill>
                <a:latin typeface="Century Gothic" panose="020B0502020202020204" pitchFamily="34" charset="0"/>
                <a:ea typeface="Lato Heavy" charset="0"/>
                <a:cs typeface="Poppins" pitchFamily="2" charset="77"/>
              </a:rPr>
              <a:t>SECTION 112 : Appeals to Appellate Tribunal</a:t>
            </a:r>
            <a:br>
              <a:rPr lang="en-US" sz="4400" b="1" dirty="0">
                <a:solidFill>
                  <a:schemeClr val="tx2"/>
                </a:solidFill>
                <a:latin typeface="Century Gothic" panose="020B0502020202020204" pitchFamily="34" charset="0"/>
                <a:ea typeface="Lato Heavy" charset="0"/>
                <a:cs typeface="Poppins" pitchFamily="2" charset="77"/>
              </a:rPr>
            </a:br>
            <a:endParaRPr lang="en-IN" dirty="0"/>
          </a:p>
        </p:txBody>
      </p:sp>
      <p:sp>
        <p:nvSpPr>
          <p:cNvPr id="7" name="TextBox 6">
            <a:extLst>
              <a:ext uri="{FF2B5EF4-FFF2-40B4-BE49-F238E27FC236}">
                <a16:creationId xmlns:a16="http://schemas.microsoft.com/office/drawing/2014/main" id="{46F78816-2299-09F3-0829-80329A677288}"/>
              </a:ext>
            </a:extLst>
          </p:cNvPr>
          <p:cNvSpPr txBox="1"/>
          <p:nvPr/>
        </p:nvSpPr>
        <p:spPr>
          <a:xfrm>
            <a:off x="1501141" y="2890912"/>
            <a:ext cx="1748873" cy="553998"/>
          </a:xfrm>
          <a:prstGeom prst="rect">
            <a:avLst/>
          </a:prstGeom>
          <a:noFill/>
        </p:spPr>
        <p:txBody>
          <a:bodyPr wrap="square">
            <a:spAutoFit/>
          </a:bodyPr>
          <a:lstStyle/>
          <a:p>
            <a:pPr algn="ctr"/>
            <a:r>
              <a:rPr lang="en-US" sz="1500" dirty="0">
                <a:solidFill>
                  <a:schemeClr val="bg1"/>
                </a:solidFill>
                <a:latin typeface="Poppins" panose="00000500000000000000" pitchFamily="2" charset="0"/>
                <a:ea typeface="Lato Light" panose="020F0502020204030203" pitchFamily="34" charset="0"/>
                <a:cs typeface="Poppins" panose="00000500000000000000" pitchFamily="2" charset="0"/>
              </a:rPr>
              <a:t>First Appellate Authority</a:t>
            </a:r>
          </a:p>
        </p:txBody>
      </p:sp>
      <p:sp>
        <p:nvSpPr>
          <p:cNvPr id="9" name="Content Placeholder 2">
            <a:extLst>
              <a:ext uri="{FF2B5EF4-FFF2-40B4-BE49-F238E27FC236}">
                <a16:creationId xmlns:a16="http://schemas.microsoft.com/office/drawing/2014/main" id="{8258BACA-1846-0544-1F45-99890D27D21C}"/>
              </a:ext>
            </a:extLst>
          </p:cNvPr>
          <p:cNvSpPr txBox="1">
            <a:spLocks/>
          </p:cNvSpPr>
          <p:nvPr/>
        </p:nvSpPr>
        <p:spPr>
          <a:xfrm>
            <a:off x="5392831" y="2354363"/>
            <a:ext cx="6549979" cy="10838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Arial" panose="020B0604020202020204" pitchFamily="34" charset="0"/>
              <a:buNone/>
            </a:pPr>
            <a:r>
              <a:rPr lang="en-IN" sz="1500" b="1" dirty="0">
                <a:latin typeface="+mj-lt"/>
                <a:cs typeface="Times New Roman" panose="02020603050405020304" pitchFamily="18" charset="0"/>
              </a:rPr>
              <a:t>Refusal by Appellate Tribunal </a:t>
            </a:r>
            <a:r>
              <a:rPr lang="en-IN" sz="1500" dirty="0">
                <a:latin typeface="+mj-lt"/>
                <a:cs typeface="Times New Roman" panose="02020603050405020304" pitchFamily="18" charset="0"/>
              </a:rPr>
              <a:t>– Tax or ITC involved or difference in Tax or ITC  involved or amount of fine, fee or penalty exceeds Rs 50,000.</a:t>
            </a:r>
          </a:p>
          <a:p>
            <a:pPr marL="0" indent="0" algn="just">
              <a:buFont typeface="Arial" panose="020B0604020202020204" pitchFamily="34" charset="0"/>
              <a:buNone/>
            </a:pPr>
            <a:r>
              <a:rPr lang="en-IN" sz="1500" dirty="0">
                <a:latin typeface="+mj-lt"/>
                <a:cs typeface="Times New Roman" panose="02020603050405020304" pitchFamily="18" charset="0"/>
              </a:rPr>
              <a:t>Memorandum of Cross Objections to be filed within 45 days of receipts of notice in APL-06.</a:t>
            </a:r>
          </a:p>
        </p:txBody>
      </p:sp>
      <p:sp>
        <p:nvSpPr>
          <p:cNvPr id="10" name="Content Placeholder 2">
            <a:extLst>
              <a:ext uri="{FF2B5EF4-FFF2-40B4-BE49-F238E27FC236}">
                <a16:creationId xmlns:a16="http://schemas.microsoft.com/office/drawing/2014/main" id="{6C98636F-50C2-92AA-E043-7652161BD6F7}"/>
              </a:ext>
            </a:extLst>
          </p:cNvPr>
          <p:cNvSpPr txBox="1">
            <a:spLocks/>
          </p:cNvSpPr>
          <p:nvPr/>
        </p:nvSpPr>
        <p:spPr>
          <a:xfrm>
            <a:off x="5718924" y="5117405"/>
            <a:ext cx="6191929" cy="130486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Arial" panose="020B0604020202020204" pitchFamily="34" charset="0"/>
              <a:buNone/>
            </a:pPr>
            <a:r>
              <a:rPr lang="en-IN" sz="1500" b="1" i="1" dirty="0">
                <a:solidFill>
                  <a:srgbClr val="FF0000"/>
                </a:solidFill>
                <a:latin typeface="+mj-lt"/>
                <a:cs typeface="Times New Roman" panose="02020603050405020304" pitchFamily="18" charset="0"/>
              </a:rPr>
              <a:t>PREDEPOSIT: 100% of undisputed amount + 20% of disputed Tax Amount *( subject to Max 50 Cr)   </a:t>
            </a:r>
          </a:p>
          <a:p>
            <a:pPr marL="0" indent="0" algn="just">
              <a:buFont typeface="Arial" panose="020B0604020202020204" pitchFamily="34" charset="0"/>
              <a:buNone/>
            </a:pPr>
            <a:r>
              <a:rPr lang="en-IN" sz="1500" dirty="0">
                <a:latin typeface="+mj-lt"/>
                <a:cs typeface="Times New Roman" panose="02020603050405020304" pitchFamily="18" charset="0"/>
              </a:rPr>
              <a:t>*20% of disputed amount is over and above the amount already deposited at the time of Appeal to Appellate Authority.                                                                                                                   </a:t>
            </a:r>
          </a:p>
        </p:txBody>
      </p:sp>
      <p:sp>
        <p:nvSpPr>
          <p:cNvPr id="17" name="Scroll: Horizontal 16">
            <a:extLst>
              <a:ext uri="{FF2B5EF4-FFF2-40B4-BE49-F238E27FC236}">
                <a16:creationId xmlns:a16="http://schemas.microsoft.com/office/drawing/2014/main" id="{41F31ABA-8E12-3740-8B55-AA81A59C19A5}"/>
              </a:ext>
            </a:extLst>
          </p:cNvPr>
          <p:cNvSpPr/>
          <p:nvPr/>
        </p:nvSpPr>
        <p:spPr>
          <a:xfrm>
            <a:off x="5309147" y="4801298"/>
            <a:ext cx="6613894" cy="1718184"/>
          </a:xfrm>
          <a:prstGeom prst="horizontalScroll">
            <a:avLst/>
          </a:prstGeom>
          <a:no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4" name="Flowchart: Connector 23">
            <a:extLst>
              <a:ext uri="{FF2B5EF4-FFF2-40B4-BE49-F238E27FC236}">
                <a16:creationId xmlns:a16="http://schemas.microsoft.com/office/drawing/2014/main" id="{6A1A5190-91FE-7743-FB7C-A24E2EDC1F35}"/>
              </a:ext>
            </a:extLst>
          </p:cNvPr>
          <p:cNvSpPr/>
          <p:nvPr/>
        </p:nvSpPr>
        <p:spPr>
          <a:xfrm>
            <a:off x="2418907" y="1"/>
            <a:ext cx="7070651" cy="6857999"/>
          </a:xfrm>
          <a:prstGeom prst="flowChartConnector">
            <a:avLst/>
          </a:prstGeom>
          <a:blipFill dpi="0" rotWithShape="1">
            <a:blip r:embed="rId2">
              <a:alphaModFix amt="20000"/>
              <a:extLst>
                <a:ext uri="{28A0092B-C50C-407E-A947-70E740481C1C}">
                  <a14:useLocalDpi xmlns:a14="http://schemas.microsoft.com/office/drawing/2010/main" val="0"/>
                </a:ext>
              </a:extLst>
            </a:blip>
            <a:srcRect/>
            <a:stretch>
              <a:fillRect/>
            </a:stretch>
          </a:blipFill>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30" name="Text Box 37">
            <a:extLst>
              <a:ext uri="{FF2B5EF4-FFF2-40B4-BE49-F238E27FC236}">
                <a16:creationId xmlns:a16="http://schemas.microsoft.com/office/drawing/2014/main" id="{ADA03569-306C-06FF-8346-0DA7E1B9F6E7}"/>
              </a:ext>
            </a:extLst>
          </p:cNvPr>
          <p:cNvSpPr txBox="1">
            <a:spLocks/>
          </p:cNvSpPr>
          <p:nvPr/>
        </p:nvSpPr>
        <p:spPr bwMode="auto">
          <a:xfrm>
            <a:off x="1503480" y="4718544"/>
            <a:ext cx="1600142" cy="28212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400000"/>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25400" tIns="25400" rIns="25400" bIns="25400" anchor="ctr">
            <a:spAutoFit/>
          </a:bodyPr>
          <a:lstStyle/>
          <a:p>
            <a:pPr algn="ctr"/>
            <a:r>
              <a:rPr lang="en-US" altLang="en-US" sz="1500" dirty="0">
                <a:solidFill>
                  <a:schemeClr val="accent1"/>
                </a:solidFill>
                <a:latin typeface="Poppins" pitchFamily="2" charset="77"/>
                <a:ea typeface="Roboto Medium" panose="02000000000000000000" pitchFamily="2" charset="0"/>
                <a:cs typeface="Arial" panose="020B0604020202020204" pitchFamily="34" charset="0"/>
                <a:sym typeface="Arial" panose="020B0604020202020204" pitchFamily="34" charset="0"/>
              </a:rPr>
              <a:t> Level 2</a:t>
            </a:r>
          </a:p>
        </p:txBody>
      </p:sp>
    </p:spTree>
    <p:extLst>
      <p:ext uri="{BB962C8B-B14F-4D97-AF65-F5344CB8AC3E}">
        <p14:creationId xmlns:p14="http://schemas.microsoft.com/office/powerpoint/2010/main" val="10289588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F8901C1A-4DE9-A5D1-1020-CD89F0AB3169}"/>
              </a:ext>
            </a:extLst>
          </p:cNvPr>
          <p:cNvSpPr/>
          <p:nvPr/>
        </p:nvSpPr>
        <p:spPr>
          <a:xfrm rot="10800000" flipV="1">
            <a:off x="4796873" y="0"/>
            <a:ext cx="7395127" cy="6858000"/>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400" u="sng" dirty="0">
              <a:solidFill>
                <a:schemeClr val="tx1"/>
              </a:solidFill>
              <a:latin typeface="Century Gothic" panose="020B0502020202020204" pitchFamily="34" charset="0"/>
            </a:endParaRPr>
          </a:p>
        </p:txBody>
      </p:sp>
      <p:sp>
        <p:nvSpPr>
          <p:cNvPr id="6" name="Flowchart: Connector 5">
            <a:extLst>
              <a:ext uri="{FF2B5EF4-FFF2-40B4-BE49-F238E27FC236}">
                <a16:creationId xmlns:a16="http://schemas.microsoft.com/office/drawing/2014/main" id="{5C2B604D-1256-F2F2-1AC4-88C8C6B15DA5}"/>
              </a:ext>
            </a:extLst>
          </p:cNvPr>
          <p:cNvSpPr/>
          <p:nvPr/>
        </p:nvSpPr>
        <p:spPr>
          <a:xfrm>
            <a:off x="2054786" y="0"/>
            <a:ext cx="7070651" cy="6857999"/>
          </a:xfrm>
          <a:prstGeom prst="flowChartConnector">
            <a:avLst/>
          </a:prstGeom>
          <a:blipFill dpi="0" rotWithShape="1">
            <a:blip r:embed="rId2">
              <a:alphaModFix amt="20000"/>
              <a:extLst>
                <a:ext uri="{28A0092B-C50C-407E-A947-70E740481C1C}">
                  <a14:useLocalDpi xmlns:a14="http://schemas.microsoft.com/office/drawing/2010/main" val="0"/>
                </a:ext>
              </a:extLst>
            </a:blip>
            <a:srcRect/>
            <a:stretch>
              <a:fillRect/>
            </a:stretch>
          </a:blipFill>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 name="Title 1">
            <a:extLst>
              <a:ext uri="{FF2B5EF4-FFF2-40B4-BE49-F238E27FC236}">
                <a16:creationId xmlns:a16="http://schemas.microsoft.com/office/drawing/2014/main" id="{53E57487-67CC-8BB2-1E6A-BE8281B2D85F}"/>
              </a:ext>
            </a:extLst>
          </p:cNvPr>
          <p:cNvSpPr txBox="1">
            <a:spLocks/>
          </p:cNvSpPr>
          <p:nvPr/>
        </p:nvSpPr>
        <p:spPr>
          <a:xfrm>
            <a:off x="1775725" y="-419436"/>
            <a:ext cx="11353800" cy="197106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400" b="1" dirty="0">
                <a:solidFill>
                  <a:schemeClr val="tx2"/>
                </a:solidFill>
                <a:latin typeface="Century Gothic" panose="020B0502020202020204" pitchFamily="34" charset="0"/>
                <a:ea typeface="Lato Heavy" charset="0"/>
                <a:cs typeface="Poppins" pitchFamily="2" charset="77"/>
              </a:rPr>
              <a:t>SECTION 117: </a:t>
            </a:r>
            <a:r>
              <a:rPr lang="en-US" sz="3400" b="1" dirty="0">
                <a:solidFill>
                  <a:schemeClr val="tx2"/>
                </a:solidFill>
                <a:latin typeface="Century Gothic (Body)"/>
              </a:rPr>
              <a:t>Appeal to the High Court</a:t>
            </a:r>
            <a:endParaRPr lang="en-IN" dirty="0"/>
          </a:p>
        </p:txBody>
      </p:sp>
      <p:sp>
        <p:nvSpPr>
          <p:cNvPr id="7" name="Rectangle 6">
            <a:extLst>
              <a:ext uri="{FF2B5EF4-FFF2-40B4-BE49-F238E27FC236}">
                <a16:creationId xmlns:a16="http://schemas.microsoft.com/office/drawing/2014/main" id="{BE9001C3-BC04-F346-BFB9-2CC30E608F9A}"/>
              </a:ext>
            </a:extLst>
          </p:cNvPr>
          <p:cNvSpPr/>
          <p:nvPr/>
        </p:nvSpPr>
        <p:spPr>
          <a:xfrm>
            <a:off x="4655484" y="976991"/>
            <a:ext cx="1651895" cy="5835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900"/>
          </a:p>
        </p:txBody>
      </p:sp>
      <p:sp>
        <p:nvSpPr>
          <p:cNvPr id="8" name="Shape 385">
            <a:extLst>
              <a:ext uri="{FF2B5EF4-FFF2-40B4-BE49-F238E27FC236}">
                <a16:creationId xmlns:a16="http://schemas.microsoft.com/office/drawing/2014/main" id="{A7CF21E8-7345-6631-22DA-6D96AAF9A748}"/>
              </a:ext>
            </a:extLst>
          </p:cNvPr>
          <p:cNvSpPr>
            <a:spLocks noChangeArrowheads="1"/>
          </p:cNvSpPr>
          <p:nvPr/>
        </p:nvSpPr>
        <p:spPr bwMode="auto">
          <a:xfrm>
            <a:off x="1374893" y="2239084"/>
            <a:ext cx="1918485" cy="1918404"/>
          </a:xfrm>
          <a:prstGeom prst="ellipse">
            <a:avLst/>
          </a:prstGeom>
          <a:noFill/>
          <a:ln w="63500">
            <a:solidFill>
              <a:schemeClr val="accent2"/>
            </a:solidFill>
            <a:miter lim="400000"/>
            <a:headEnd/>
            <a:tailEnd/>
          </a:ln>
          <a:extLst>
            <a:ext uri="{909E8E84-426E-40DD-AFC4-6F175D3DCCD1}">
              <a14:hiddenFill xmlns:a14="http://schemas.microsoft.com/office/drawing/2010/main">
                <a:solidFill>
                  <a:srgbClr val="FFFFFF"/>
                </a:solidFill>
              </a14:hiddenFill>
            </a:ext>
          </a:extLst>
        </p:spPr>
        <p:txBody>
          <a:bodyPr lIns="25400" tIns="25400" rIns="25400" bIns="25400" anchor="ctr"/>
          <a:lstStyle>
            <a:lvl1pPr>
              <a:defRPr sz="5000">
                <a:solidFill>
                  <a:srgbClr val="000000"/>
                </a:solidFill>
                <a:latin typeface="Helvetica Light" panose="020B0403020202020204" pitchFamily="34" charset="0"/>
                <a:ea typeface="Helvetica Light" panose="020B0403020202020204" pitchFamily="34" charset="0"/>
                <a:cs typeface="Helvetica Light" panose="020B0403020202020204" pitchFamily="34" charset="0"/>
                <a:sym typeface="Helvetica Light" panose="020B0403020202020204" pitchFamily="34" charset="0"/>
              </a:defRPr>
            </a:lvl1pPr>
            <a:lvl2pPr marL="742950" indent="-285750">
              <a:defRPr sz="5000">
                <a:solidFill>
                  <a:srgbClr val="000000"/>
                </a:solidFill>
                <a:latin typeface="Helvetica Light" panose="020B0403020202020204" pitchFamily="34" charset="0"/>
                <a:ea typeface="Helvetica Light" panose="020B0403020202020204" pitchFamily="34" charset="0"/>
                <a:cs typeface="Helvetica Light" panose="020B0403020202020204" pitchFamily="34" charset="0"/>
                <a:sym typeface="Helvetica Light" panose="020B0403020202020204" pitchFamily="34" charset="0"/>
              </a:defRPr>
            </a:lvl2pPr>
            <a:lvl3pPr marL="1143000" indent="-228600">
              <a:defRPr sz="5000">
                <a:solidFill>
                  <a:srgbClr val="000000"/>
                </a:solidFill>
                <a:latin typeface="Helvetica Light" panose="020B0403020202020204" pitchFamily="34" charset="0"/>
                <a:ea typeface="Helvetica Light" panose="020B0403020202020204" pitchFamily="34" charset="0"/>
                <a:cs typeface="Helvetica Light" panose="020B0403020202020204" pitchFamily="34" charset="0"/>
                <a:sym typeface="Helvetica Light" panose="020B0403020202020204" pitchFamily="34" charset="0"/>
              </a:defRPr>
            </a:lvl3pPr>
            <a:lvl4pPr marL="1600200" indent="-228600">
              <a:defRPr sz="5000">
                <a:solidFill>
                  <a:srgbClr val="000000"/>
                </a:solidFill>
                <a:latin typeface="Helvetica Light" panose="020B0403020202020204" pitchFamily="34" charset="0"/>
                <a:ea typeface="Helvetica Light" panose="020B0403020202020204" pitchFamily="34" charset="0"/>
                <a:cs typeface="Helvetica Light" panose="020B0403020202020204" pitchFamily="34" charset="0"/>
                <a:sym typeface="Helvetica Light" panose="020B0403020202020204" pitchFamily="34" charset="0"/>
              </a:defRPr>
            </a:lvl4pPr>
            <a:lvl5pPr marL="2057400" indent="-228600">
              <a:defRPr sz="5000">
                <a:solidFill>
                  <a:srgbClr val="000000"/>
                </a:solidFill>
                <a:latin typeface="Helvetica Light" panose="020B0403020202020204" pitchFamily="34" charset="0"/>
                <a:ea typeface="Helvetica Light" panose="020B0403020202020204" pitchFamily="34" charset="0"/>
                <a:cs typeface="Helvetica Light" panose="020B0403020202020204" pitchFamily="34" charset="0"/>
                <a:sym typeface="Helvetica Light" panose="020B0403020202020204" pitchFamily="34" charset="0"/>
              </a:defRPr>
            </a:lvl5pPr>
            <a:lvl6pPr marL="2514600" indent="-228600" defTabSz="825500" eaLnBrk="0" fontAlgn="base" hangingPunct="0">
              <a:spcBef>
                <a:spcPct val="0"/>
              </a:spcBef>
              <a:spcAft>
                <a:spcPct val="0"/>
              </a:spcAft>
              <a:defRPr sz="5000">
                <a:solidFill>
                  <a:srgbClr val="000000"/>
                </a:solidFill>
                <a:latin typeface="Helvetica Light" panose="020B0403020202020204" pitchFamily="34" charset="0"/>
                <a:ea typeface="Helvetica Light" panose="020B0403020202020204" pitchFamily="34" charset="0"/>
                <a:cs typeface="Helvetica Light" panose="020B0403020202020204" pitchFamily="34" charset="0"/>
                <a:sym typeface="Helvetica Light" panose="020B0403020202020204" pitchFamily="34" charset="0"/>
              </a:defRPr>
            </a:lvl6pPr>
            <a:lvl7pPr marL="2971800" indent="-228600" defTabSz="825500" eaLnBrk="0" fontAlgn="base" hangingPunct="0">
              <a:spcBef>
                <a:spcPct val="0"/>
              </a:spcBef>
              <a:spcAft>
                <a:spcPct val="0"/>
              </a:spcAft>
              <a:defRPr sz="5000">
                <a:solidFill>
                  <a:srgbClr val="000000"/>
                </a:solidFill>
                <a:latin typeface="Helvetica Light" panose="020B0403020202020204" pitchFamily="34" charset="0"/>
                <a:ea typeface="Helvetica Light" panose="020B0403020202020204" pitchFamily="34" charset="0"/>
                <a:cs typeface="Helvetica Light" panose="020B0403020202020204" pitchFamily="34" charset="0"/>
                <a:sym typeface="Helvetica Light" panose="020B0403020202020204" pitchFamily="34" charset="0"/>
              </a:defRPr>
            </a:lvl7pPr>
            <a:lvl8pPr marL="3429000" indent="-228600" defTabSz="825500" eaLnBrk="0" fontAlgn="base" hangingPunct="0">
              <a:spcBef>
                <a:spcPct val="0"/>
              </a:spcBef>
              <a:spcAft>
                <a:spcPct val="0"/>
              </a:spcAft>
              <a:defRPr sz="5000">
                <a:solidFill>
                  <a:srgbClr val="000000"/>
                </a:solidFill>
                <a:latin typeface="Helvetica Light" panose="020B0403020202020204" pitchFamily="34" charset="0"/>
                <a:ea typeface="Helvetica Light" panose="020B0403020202020204" pitchFamily="34" charset="0"/>
                <a:cs typeface="Helvetica Light" panose="020B0403020202020204" pitchFamily="34" charset="0"/>
                <a:sym typeface="Helvetica Light" panose="020B0403020202020204" pitchFamily="34" charset="0"/>
              </a:defRPr>
            </a:lvl8pPr>
            <a:lvl9pPr marL="3886200" indent="-228600" defTabSz="825500" eaLnBrk="0" fontAlgn="base" hangingPunct="0">
              <a:spcBef>
                <a:spcPct val="0"/>
              </a:spcBef>
              <a:spcAft>
                <a:spcPct val="0"/>
              </a:spcAft>
              <a:defRPr sz="5000">
                <a:solidFill>
                  <a:srgbClr val="000000"/>
                </a:solidFill>
                <a:latin typeface="Helvetica Light" panose="020B0403020202020204" pitchFamily="34" charset="0"/>
                <a:ea typeface="Helvetica Light" panose="020B0403020202020204" pitchFamily="34" charset="0"/>
                <a:cs typeface="Helvetica Light" panose="020B0403020202020204" pitchFamily="34" charset="0"/>
                <a:sym typeface="Helvetica Light" panose="020B0403020202020204" pitchFamily="34" charset="0"/>
              </a:defRPr>
            </a:lvl9pPr>
          </a:lstStyle>
          <a:p>
            <a:pPr algn="ctr" eaLnBrk="1"/>
            <a:endParaRPr lang="en-US" altLang="en-US" sz="1600" dirty="0">
              <a:solidFill>
                <a:srgbClr val="FFFFFF"/>
              </a:solidFill>
              <a:latin typeface="Poppins" pitchFamily="2" charset="77"/>
              <a:cs typeface="Poppins" pitchFamily="2" charset="77"/>
            </a:endParaRPr>
          </a:p>
        </p:txBody>
      </p:sp>
      <p:sp>
        <p:nvSpPr>
          <p:cNvPr id="9" name="Shape 384">
            <a:extLst>
              <a:ext uri="{FF2B5EF4-FFF2-40B4-BE49-F238E27FC236}">
                <a16:creationId xmlns:a16="http://schemas.microsoft.com/office/drawing/2014/main" id="{F0C3FFA1-6BDA-98D7-4090-CCD57344B081}"/>
              </a:ext>
            </a:extLst>
          </p:cNvPr>
          <p:cNvSpPr>
            <a:spLocks noChangeArrowheads="1"/>
          </p:cNvSpPr>
          <p:nvPr/>
        </p:nvSpPr>
        <p:spPr bwMode="auto">
          <a:xfrm>
            <a:off x="1590194" y="2454377"/>
            <a:ext cx="1487883" cy="1487818"/>
          </a:xfrm>
          <a:prstGeom prst="ellipse">
            <a:avLst/>
          </a:prstGeom>
          <a:solidFill>
            <a:schemeClr val="accent2"/>
          </a:solidFill>
          <a:ln>
            <a:noFill/>
          </a:ln>
        </p:spPr>
        <p:txBody>
          <a:bodyPr lIns="25400" tIns="25400" rIns="25400" bIns="25400" anchor="ctr"/>
          <a:lstStyle>
            <a:lvl1pPr>
              <a:defRPr sz="5000">
                <a:solidFill>
                  <a:srgbClr val="000000"/>
                </a:solidFill>
                <a:latin typeface="Helvetica Light" panose="020B0403020202020204" pitchFamily="34" charset="0"/>
                <a:ea typeface="Helvetica Light" panose="020B0403020202020204" pitchFamily="34" charset="0"/>
                <a:cs typeface="Helvetica Light" panose="020B0403020202020204" pitchFamily="34" charset="0"/>
                <a:sym typeface="Helvetica Light" panose="020B0403020202020204" pitchFamily="34" charset="0"/>
              </a:defRPr>
            </a:lvl1pPr>
            <a:lvl2pPr marL="742950" indent="-285750">
              <a:defRPr sz="5000">
                <a:solidFill>
                  <a:srgbClr val="000000"/>
                </a:solidFill>
                <a:latin typeface="Helvetica Light" panose="020B0403020202020204" pitchFamily="34" charset="0"/>
                <a:ea typeface="Helvetica Light" panose="020B0403020202020204" pitchFamily="34" charset="0"/>
                <a:cs typeface="Helvetica Light" panose="020B0403020202020204" pitchFamily="34" charset="0"/>
                <a:sym typeface="Helvetica Light" panose="020B0403020202020204" pitchFamily="34" charset="0"/>
              </a:defRPr>
            </a:lvl2pPr>
            <a:lvl3pPr marL="1143000" indent="-228600">
              <a:defRPr sz="5000">
                <a:solidFill>
                  <a:srgbClr val="000000"/>
                </a:solidFill>
                <a:latin typeface="Helvetica Light" panose="020B0403020202020204" pitchFamily="34" charset="0"/>
                <a:ea typeface="Helvetica Light" panose="020B0403020202020204" pitchFamily="34" charset="0"/>
                <a:cs typeface="Helvetica Light" panose="020B0403020202020204" pitchFamily="34" charset="0"/>
                <a:sym typeface="Helvetica Light" panose="020B0403020202020204" pitchFamily="34" charset="0"/>
              </a:defRPr>
            </a:lvl3pPr>
            <a:lvl4pPr marL="1600200" indent="-228600">
              <a:defRPr sz="5000">
                <a:solidFill>
                  <a:srgbClr val="000000"/>
                </a:solidFill>
                <a:latin typeface="Helvetica Light" panose="020B0403020202020204" pitchFamily="34" charset="0"/>
                <a:ea typeface="Helvetica Light" panose="020B0403020202020204" pitchFamily="34" charset="0"/>
                <a:cs typeface="Helvetica Light" panose="020B0403020202020204" pitchFamily="34" charset="0"/>
                <a:sym typeface="Helvetica Light" panose="020B0403020202020204" pitchFamily="34" charset="0"/>
              </a:defRPr>
            </a:lvl4pPr>
            <a:lvl5pPr marL="2057400" indent="-228600">
              <a:defRPr sz="5000">
                <a:solidFill>
                  <a:srgbClr val="000000"/>
                </a:solidFill>
                <a:latin typeface="Helvetica Light" panose="020B0403020202020204" pitchFamily="34" charset="0"/>
                <a:ea typeface="Helvetica Light" panose="020B0403020202020204" pitchFamily="34" charset="0"/>
                <a:cs typeface="Helvetica Light" panose="020B0403020202020204" pitchFamily="34" charset="0"/>
                <a:sym typeface="Helvetica Light" panose="020B0403020202020204" pitchFamily="34" charset="0"/>
              </a:defRPr>
            </a:lvl5pPr>
            <a:lvl6pPr marL="2514600" indent="-228600" defTabSz="825500" eaLnBrk="0" fontAlgn="base" hangingPunct="0">
              <a:spcBef>
                <a:spcPct val="0"/>
              </a:spcBef>
              <a:spcAft>
                <a:spcPct val="0"/>
              </a:spcAft>
              <a:defRPr sz="5000">
                <a:solidFill>
                  <a:srgbClr val="000000"/>
                </a:solidFill>
                <a:latin typeface="Helvetica Light" panose="020B0403020202020204" pitchFamily="34" charset="0"/>
                <a:ea typeface="Helvetica Light" panose="020B0403020202020204" pitchFamily="34" charset="0"/>
                <a:cs typeface="Helvetica Light" panose="020B0403020202020204" pitchFamily="34" charset="0"/>
                <a:sym typeface="Helvetica Light" panose="020B0403020202020204" pitchFamily="34" charset="0"/>
              </a:defRPr>
            </a:lvl6pPr>
            <a:lvl7pPr marL="2971800" indent="-228600" defTabSz="825500" eaLnBrk="0" fontAlgn="base" hangingPunct="0">
              <a:spcBef>
                <a:spcPct val="0"/>
              </a:spcBef>
              <a:spcAft>
                <a:spcPct val="0"/>
              </a:spcAft>
              <a:defRPr sz="5000">
                <a:solidFill>
                  <a:srgbClr val="000000"/>
                </a:solidFill>
                <a:latin typeface="Helvetica Light" panose="020B0403020202020204" pitchFamily="34" charset="0"/>
                <a:ea typeface="Helvetica Light" panose="020B0403020202020204" pitchFamily="34" charset="0"/>
                <a:cs typeface="Helvetica Light" panose="020B0403020202020204" pitchFamily="34" charset="0"/>
                <a:sym typeface="Helvetica Light" panose="020B0403020202020204" pitchFamily="34" charset="0"/>
              </a:defRPr>
            </a:lvl7pPr>
            <a:lvl8pPr marL="3429000" indent="-228600" defTabSz="825500" eaLnBrk="0" fontAlgn="base" hangingPunct="0">
              <a:spcBef>
                <a:spcPct val="0"/>
              </a:spcBef>
              <a:spcAft>
                <a:spcPct val="0"/>
              </a:spcAft>
              <a:defRPr sz="5000">
                <a:solidFill>
                  <a:srgbClr val="000000"/>
                </a:solidFill>
                <a:latin typeface="Helvetica Light" panose="020B0403020202020204" pitchFamily="34" charset="0"/>
                <a:ea typeface="Helvetica Light" panose="020B0403020202020204" pitchFamily="34" charset="0"/>
                <a:cs typeface="Helvetica Light" panose="020B0403020202020204" pitchFamily="34" charset="0"/>
                <a:sym typeface="Helvetica Light" panose="020B0403020202020204" pitchFamily="34" charset="0"/>
              </a:defRPr>
            </a:lvl8pPr>
            <a:lvl9pPr marL="3886200" indent="-228600" defTabSz="825500" eaLnBrk="0" fontAlgn="base" hangingPunct="0">
              <a:spcBef>
                <a:spcPct val="0"/>
              </a:spcBef>
              <a:spcAft>
                <a:spcPct val="0"/>
              </a:spcAft>
              <a:defRPr sz="5000">
                <a:solidFill>
                  <a:srgbClr val="000000"/>
                </a:solidFill>
                <a:latin typeface="Helvetica Light" panose="020B0403020202020204" pitchFamily="34" charset="0"/>
                <a:ea typeface="Helvetica Light" panose="020B0403020202020204" pitchFamily="34" charset="0"/>
                <a:cs typeface="Helvetica Light" panose="020B0403020202020204" pitchFamily="34" charset="0"/>
                <a:sym typeface="Helvetica Light" panose="020B0403020202020204" pitchFamily="34" charset="0"/>
              </a:defRPr>
            </a:lvl9pPr>
          </a:lstStyle>
          <a:p>
            <a:pPr algn="just" eaLnBrk="1"/>
            <a:endParaRPr lang="en-US" altLang="en-US" sz="1600" dirty="0">
              <a:solidFill>
                <a:srgbClr val="FFFFFF"/>
              </a:solidFill>
              <a:latin typeface="Poppins" pitchFamily="2" charset="77"/>
              <a:cs typeface="Poppins" pitchFamily="2" charset="77"/>
            </a:endParaRPr>
          </a:p>
        </p:txBody>
      </p:sp>
      <p:sp>
        <p:nvSpPr>
          <p:cNvPr id="10" name="Shape 386">
            <a:extLst>
              <a:ext uri="{FF2B5EF4-FFF2-40B4-BE49-F238E27FC236}">
                <a16:creationId xmlns:a16="http://schemas.microsoft.com/office/drawing/2014/main" id="{60C39F95-0B93-FA66-631D-0425A7015A86}"/>
              </a:ext>
            </a:extLst>
          </p:cNvPr>
          <p:cNvSpPr>
            <a:spLocks noChangeShapeType="1"/>
          </p:cNvSpPr>
          <p:nvPr/>
        </p:nvSpPr>
        <p:spPr bwMode="auto">
          <a:xfrm flipV="1">
            <a:off x="2333197" y="4155653"/>
            <a:ext cx="0" cy="251993"/>
          </a:xfrm>
          <a:prstGeom prst="line">
            <a:avLst/>
          </a:prstGeom>
          <a:noFill/>
          <a:ln w="63500">
            <a:solidFill>
              <a:schemeClr val="accent2"/>
            </a:solidFill>
            <a:miter lim="400000"/>
            <a:headEnd/>
            <a:tailEnd/>
          </a:ln>
          <a:extLst>
            <a:ext uri="{909E8E84-426E-40DD-AFC4-6F175D3DCCD1}">
              <a14:hiddenFill xmlns:a14="http://schemas.microsoft.com/office/drawing/2010/main">
                <a:noFill/>
              </a14:hiddenFill>
            </a:ext>
          </a:extLst>
        </p:spPr>
        <p:txBody>
          <a:bodyPr lIns="25400" tIns="25400" rIns="25400" bIns="25400" anchor="ctr"/>
          <a:lstStyle/>
          <a:p>
            <a:endParaRPr lang="en-US" sz="900" dirty="0">
              <a:latin typeface="Lato Light" panose="020F0302020204030203" pitchFamily="34" charset="77"/>
            </a:endParaRPr>
          </a:p>
        </p:txBody>
      </p:sp>
      <p:sp>
        <p:nvSpPr>
          <p:cNvPr id="11" name="Shape 387">
            <a:extLst>
              <a:ext uri="{FF2B5EF4-FFF2-40B4-BE49-F238E27FC236}">
                <a16:creationId xmlns:a16="http://schemas.microsoft.com/office/drawing/2014/main" id="{CE6C6D6C-8354-923D-603E-70053512DB67}"/>
              </a:ext>
            </a:extLst>
          </p:cNvPr>
          <p:cNvSpPr>
            <a:spLocks noChangeShapeType="1"/>
          </p:cNvSpPr>
          <p:nvPr/>
        </p:nvSpPr>
        <p:spPr bwMode="auto">
          <a:xfrm>
            <a:off x="1210979" y="5545039"/>
            <a:ext cx="2246313" cy="1"/>
          </a:xfrm>
          <a:prstGeom prst="line">
            <a:avLst/>
          </a:prstGeom>
          <a:noFill/>
          <a:ln w="63500">
            <a:solidFill>
              <a:schemeClr val="accent2"/>
            </a:solidFill>
            <a:miter lim="400000"/>
            <a:headEnd/>
            <a:tailEnd/>
          </a:ln>
          <a:extLst>
            <a:ext uri="{909E8E84-426E-40DD-AFC4-6F175D3DCCD1}">
              <a14:hiddenFill xmlns:a14="http://schemas.microsoft.com/office/drawing/2010/main">
                <a:noFill/>
              </a14:hiddenFill>
            </a:ext>
          </a:extLst>
        </p:spPr>
        <p:txBody>
          <a:bodyPr lIns="25400" tIns="25400" rIns="25400" bIns="25400" anchor="ctr"/>
          <a:lstStyle/>
          <a:p>
            <a:endParaRPr lang="en-US" sz="900" dirty="0">
              <a:latin typeface="Lato Light" panose="020F0302020204030203" pitchFamily="34" charset="77"/>
            </a:endParaRPr>
          </a:p>
        </p:txBody>
      </p:sp>
      <p:sp>
        <p:nvSpPr>
          <p:cNvPr id="12" name="Shape 386">
            <a:extLst>
              <a:ext uri="{FF2B5EF4-FFF2-40B4-BE49-F238E27FC236}">
                <a16:creationId xmlns:a16="http://schemas.microsoft.com/office/drawing/2014/main" id="{DEBDB8C4-55C8-3D2F-2248-E111DF38EA1F}"/>
              </a:ext>
            </a:extLst>
          </p:cNvPr>
          <p:cNvSpPr>
            <a:spLocks noChangeShapeType="1"/>
          </p:cNvSpPr>
          <p:nvPr/>
        </p:nvSpPr>
        <p:spPr bwMode="auto">
          <a:xfrm flipV="1">
            <a:off x="2333197" y="5298653"/>
            <a:ext cx="0" cy="251993"/>
          </a:xfrm>
          <a:prstGeom prst="line">
            <a:avLst/>
          </a:prstGeom>
          <a:noFill/>
          <a:ln w="63500">
            <a:solidFill>
              <a:schemeClr val="accent2"/>
            </a:solidFill>
            <a:miter lim="400000"/>
            <a:headEnd/>
            <a:tailEnd/>
          </a:ln>
          <a:extLst>
            <a:ext uri="{909E8E84-426E-40DD-AFC4-6F175D3DCCD1}">
              <a14:hiddenFill xmlns:a14="http://schemas.microsoft.com/office/drawing/2010/main">
                <a:noFill/>
              </a14:hiddenFill>
            </a:ext>
          </a:extLst>
        </p:spPr>
        <p:txBody>
          <a:bodyPr lIns="25400" tIns="25400" rIns="25400" bIns="25400" anchor="ctr"/>
          <a:lstStyle/>
          <a:p>
            <a:endParaRPr lang="en-US" sz="900" dirty="0">
              <a:latin typeface="Lato Light" panose="020F0302020204030203" pitchFamily="34" charset="77"/>
            </a:endParaRPr>
          </a:p>
        </p:txBody>
      </p:sp>
      <p:sp>
        <p:nvSpPr>
          <p:cNvPr id="13" name="Shape 388">
            <a:extLst>
              <a:ext uri="{FF2B5EF4-FFF2-40B4-BE49-F238E27FC236}">
                <a16:creationId xmlns:a16="http://schemas.microsoft.com/office/drawing/2014/main" id="{B81C708C-0A7A-686F-0B24-5775F7779C59}"/>
              </a:ext>
            </a:extLst>
          </p:cNvPr>
          <p:cNvSpPr>
            <a:spLocks noChangeArrowheads="1"/>
          </p:cNvSpPr>
          <p:nvPr/>
        </p:nvSpPr>
        <p:spPr bwMode="auto">
          <a:xfrm>
            <a:off x="1888747" y="4409325"/>
            <a:ext cx="900607" cy="900569"/>
          </a:xfrm>
          <a:prstGeom prst="ellipse">
            <a:avLst/>
          </a:prstGeom>
          <a:noFill/>
          <a:ln w="63500">
            <a:solidFill>
              <a:schemeClr val="accent2">
                <a:alpha val="25000"/>
              </a:schemeClr>
            </a:solidFill>
            <a:miter lim="400000"/>
            <a:headEnd/>
            <a:tailEnd/>
          </a:ln>
          <a:extLst>
            <a:ext uri="{909E8E84-426E-40DD-AFC4-6F175D3DCCD1}">
              <a14:hiddenFill xmlns:a14="http://schemas.microsoft.com/office/drawing/2010/main">
                <a:solidFill>
                  <a:srgbClr val="FFFFFF"/>
                </a:solidFill>
              </a14:hiddenFill>
            </a:ext>
          </a:extLst>
        </p:spPr>
        <p:txBody>
          <a:bodyPr lIns="25400" tIns="25400" rIns="25400" bIns="25400" anchor="ctr"/>
          <a:lstStyle>
            <a:lvl1pPr>
              <a:defRPr sz="5000">
                <a:solidFill>
                  <a:srgbClr val="000000"/>
                </a:solidFill>
                <a:latin typeface="Helvetica Light" panose="020B0403020202020204" pitchFamily="34" charset="0"/>
                <a:ea typeface="Helvetica Light" panose="020B0403020202020204" pitchFamily="34" charset="0"/>
                <a:cs typeface="Helvetica Light" panose="020B0403020202020204" pitchFamily="34" charset="0"/>
                <a:sym typeface="Helvetica Light" panose="020B0403020202020204" pitchFamily="34" charset="0"/>
              </a:defRPr>
            </a:lvl1pPr>
            <a:lvl2pPr marL="742950" indent="-285750">
              <a:defRPr sz="5000">
                <a:solidFill>
                  <a:srgbClr val="000000"/>
                </a:solidFill>
                <a:latin typeface="Helvetica Light" panose="020B0403020202020204" pitchFamily="34" charset="0"/>
                <a:ea typeface="Helvetica Light" panose="020B0403020202020204" pitchFamily="34" charset="0"/>
                <a:cs typeface="Helvetica Light" panose="020B0403020202020204" pitchFamily="34" charset="0"/>
                <a:sym typeface="Helvetica Light" panose="020B0403020202020204" pitchFamily="34" charset="0"/>
              </a:defRPr>
            </a:lvl2pPr>
            <a:lvl3pPr marL="1143000" indent="-228600">
              <a:defRPr sz="5000">
                <a:solidFill>
                  <a:srgbClr val="000000"/>
                </a:solidFill>
                <a:latin typeface="Helvetica Light" panose="020B0403020202020204" pitchFamily="34" charset="0"/>
                <a:ea typeface="Helvetica Light" panose="020B0403020202020204" pitchFamily="34" charset="0"/>
                <a:cs typeface="Helvetica Light" panose="020B0403020202020204" pitchFamily="34" charset="0"/>
                <a:sym typeface="Helvetica Light" panose="020B0403020202020204" pitchFamily="34" charset="0"/>
              </a:defRPr>
            </a:lvl3pPr>
            <a:lvl4pPr marL="1600200" indent="-228600">
              <a:defRPr sz="5000">
                <a:solidFill>
                  <a:srgbClr val="000000"/>
                </a:solidFill>
                <a:latin typeface="Helvetica Light" panose="020B0403020202020204" pitchFamily="34" charset="0"/>
                <a:ea typeface="Helvetica Light" panose="020B0403020202020204" pitchFamily="34" charset="0"/>
                <a:cs typeface="Helvetica Light" panose="020B0403020202020204" pitchFamily="34" charset="0"/>
                <a:sym typeface="Helvetica Light" panose="020B0403020202020204" pitchFamily="34" charset="0"/>
              </a:defRPr>
            </a:lvl4pPr>
            <a:lvl5pPr marL="2057400" indent="-228600">
              <a:defRPr sz="5000">
                <a:solidFill>
                  <a:srgbClr val="000000"/>
                </a:solidFill>
                <a:latin typeface="Helvetica Light" panose="020B0403020202020204" pitchFamily="34" charset="0"/>
                <a:ea typeface="Helvetica Light" panose="020B0403020202020204" pitchFamily="34" charset="0"/>
                <a:cs typeface="Helvetica Light" panose="020B0403020202020204" pitchFamily="34" charset="0"/>
                <a:sym typeface="Helvetica Light" panose="020B0403020202020204" pitchFamily="34" charset="0"/>
              </a:defRPr>
            </a:lvl5pPr>
            <a:lvl6pPr marL="2514600" indent="-228600" defTabSz="825500" eaLnBrk="0" fontAlgn="base" hangingPunct="0">
              <a:spcBef>
                <a:spcPct val="0"/>
              </a:spcBef>
              <a:spcAft>
                <a:spcPct val="0"/>
              </a:spcAft>
              <a:defRPr sz="5000">
                <a:solidFill>
                  <a:srgbClr val="000000"/>
                </a:solidFill>
                <a:latin typeface="Helvetica Light" panose="020B0403020202020204" pitchFamily="34" charset="0"/>
                <a:ea typeface="Helvetica Light" panose="020B0403020202020204" pitchFamily="34" charset="0"/>
                <a:cs typeface="Helvetica Light" panose="020B0403020202020204" pitchFamily="34" charset="0"/>
                <a:sym typeface="Helvetica Light" panose="020B0403020202020204" pitchFamily="34" charset="0"/>
              </a:defRPr>
            </a:lvl6pPr>
            <a:lvl7pPr marL="2971800" indent="-228600" defTabSz="825500" eaLnBrk="0" fontAlgn="base" hangingPunct="0">
              <a:spcBef>
                <a:spcPct val="0"/>
              </a:spcBef>
              <a:spcAft>
                <a:spcPct val="0"/>
              </a:spcAft>
              <a:defRPr sz="5000">
                <a:solidFill>
                  <a:srgbClr val="000000"/>
                </a:solidFill>
                <a:latin typeface="Helvetica Light" panose="020B0403020202020204" pitchFamily="34" charset="0"/>
                <a:ea typeface="Helvetica Light" panose="020B0403020202020204" pitchFamily="34" charset="0"/>
                <a:cs typeface="Helvetica Light" panose="020B0403020202020204" pitchFamily="34" charset="0"/>
                <a:sym typeface="Helvetica Light" panose="020B0403020202020204" pitchFamily="34" charset="0"/>
              </a:defRPr>
            </a:lvl7pPr>
            <a:lvl8pPr marL="3429000" indent="-228600" defTabSz="825500" eaLnBrk="0" fontAlgn="base" hangingPunct="0">
              <a:spcBef>
                <a:spcPct val="0"/>
              </a:spcBef>
              <a:spcAft>
                <a:spcPct val="0"/>
              </a:spcAft>
              <a:defRPr sz="5000">
                <a:solidFill>
                  <a:srgbClr val="000000"/>
                </a:solidFill>
                <a:latin typeface="Helvetica Light" panose="020B0403020202020204" pitchFamily="34" charset="0"/>
                <a:ea typeface="Helvetica Light" panose="020B0403020202020204" pitchFamily="34" charset="0"/>
                <a:cs typeface="Helvetica Light" panose="020B0403020202020204" pitchFamily="34" charset="0"/>
                <a:sym typeface="Helvetica Light" panose="020B0403020202020204" pitchFamily="34" charset="0"/>
              </a:defRPr>
            </a:lvl8pPr>
            <a:lvl9pPr marL="3886200" indent="-228600" defTabSz="825500" eaLnBrk="0" fontAlgn="base" hangingPunct="0">
              <a:spcBef>
                <a:spcPct val="0"/>
              </a:spcBef>
              <a:spcAft>
                <a:spcPct val="0"/>
              </a:spcAft>
              <a:defRPr sz="5000">
                <a:solidFill>
                  <a:srgbClr val="000000"/>
                </a:solidFill>
                <a:latin typeface="Helvetica Light" panose="020B0403020202020204" pitchFamily="34" charset="0"/>
                <a:ea typeface="Helvetica Light" panose="020B0403020202020204" pitchFamily="34" charset="0"/>
                <a:cs typeface="Helvetica Light" panose="020B0403020202020204" pitchFamily="34" charset="0"/>
                <a:sym typeface="Helvetica Light" panose="020B0403020202020204" pitchFamily="34" charset="0"/>
              </a:defRPr>
            </a:lvl9pPr>
          </a:lstStyle>
          <a:p>
            <a:pPr algn="ctr" eaLnBrk="1"/>
            <a:endParaRPr lang="en-US" altLang="en-US" sz="1600" dirty="0">
              <a:solidFill>
                <a:srgbClr val="FFFFFF"/>
              </a:solidFill>
              <a:latin typeface="Poppins" pitchFamily="2" charset="77"/>
              <a:cs typeface="Poppins" pitchFamily="2" charset="77"/>
            </a:endParaRPr>
          </a:p>
        </p:txBody>
      </p:sp>
      <p:sp>
        <p:nvSpPr>
          <p:cNvPr id="14" name="Text Box 37">
            <a:extLst>
              <a:ext uri="{FF2B5EF4-FFF2-40B4-BE49-F238E27FC236}">
                <a16:creationId xmlns:a16="http://schemas.microsoft.com/office/drawing/2014/main" id="{37761988-D7D9-FBEC-B877-9A8F1A265259}"/>
              </a:ext>
            </a:extLst>
          </p:cNvPr>
          <p:cNvSpPr txBox="1">
            <a:spLocks/>
          </p:cNvSpPr>
          <p:nvPr/>
        </p:nvSpPr>
        <p:spPr bwMode="auto">
          <a:xfrm>
            <a:off x="1525647" y="4699839"/>
            <a:ext cx="1600142" cy="28212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400000"/>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25400" tIns="25400" rIns="25400" bIns="25400" anchor="ctr">
            <a:spAutoFit/>
          </a:bodyPr>
          <a:lstStyle/>
          <a:p>
            <a:pPr algn="ctr"/>
            <a:r>
              <a:rPr lang="en-US" altLang="en-US" sz="1500" dirty="0">
                <a:solidFill>
                  <a:schemeClr val="accent2"/>
                </a:solidFill>
                <a:latin typeface="Poppins" pitchFamily="2" charset="77"/>
                <a:ea typeface="Roboto Medium" panose="02000000000000000000" pitchFamily="2" charset="0"/>
                <a:cs typeface="Arial" panose="020B0604020202020204" pitchFamily="34" charset="0"/>
                <a:sym typeface="Arial" panose="020B0604020202020204" pitchFamily="34" charset="0"/>
              </a:rPr>
              <a:t>3rd Level</a:t>
            </a:r>
          </a:p>
        </p:txBody>
      </p:sp>
      <p:sp>
        <p:nvSpPr>
          <p:cNvPr id="15" name="Rectangle 14">
            <a:extLst>
              <a:ext uri="{FF2B5EF4-FFF2-40B4-BE49-F238E27FC236}">
                <a16:creationId xmlns:a16="http://schemas.microsoft.com/office/drawing/2014/main" id="{B26DF49E-7F4D-44D0-7C3D-391D0FCFF3EF}"/>
              </a:ext>
            </a:extLst>
          </p:cNvPr>
          <p:cNvSpPr/>
          <p:nvPr/>
        </p:nvSpPr>
        <p:spPr>
          <a:xfrm flipH="1">
            <a:off x="1452832" y="2922176"/>
            <a:ext cx="1760730" cy="553998"/>
          </a:xfrm>
          <a:prstGeom prst="rect">
            <a:avLst/>
          </a:prstGeom>
        </p:spPr>
        <p:txBody>
          <a:bodyPr wrap="square">
            <a:spAutoFit/>
          </a:bodyPr>
          <a:lstStyle/>
          <a:p>
            <a:pPr algn="ctr"/>
            <a:r>
              <a:rPr lang="en-US" sz="1500" dirty="0">
                <a:solidFill>
                  <a:schemeClr val="bg1"/>
                </a:solidFill>
                <a:latin typeface="Poppins" pitchFamily="2" charset="77"/>
                <a:ea typeface="Roboto Medium" panose="02000000000000000000" pitchFamily="2" charset="0"/>
                <a:cs typeface="Poppins" pitchFamily="2" charset="77"/>
              </a:rPr>
              <a:t>Appellate Tribunal </a:t>
            </a:r>
          </a:p>
        </p:txBody>
      </p:sp>
      <p:sp>
        <p:nvSpPr>
          <p:cNvPr id="16" name="TextBox 15">
            <a:extLst>
              <a:ext uri="{FF2B5EF4-FFF2-40B4-BE49-F238E27FC236}">
                <a16:creationId xmlns:a16="http://schemas.microsoft.com/office/drawing/2014/main" id="{675378F2-FAAC-49CD-104D-1C3011FEAFAB}"/>
              </a:ext>
            </a:extLst>
          </p:cNvPr>
          <p:cNvSpPr txBox="1"/>
          <p:nvPr/>
        </p:nvSpPr>
        <p:spPr>
          <a:xfrm flipH="1">
            <a:off x="1264984" y="5654408"/>
            <a:ext cx="2136427" cy="323165"/>
          </a:xfrm>
          <a:prstGeom prst="rect">
            <a:avLst/>
          </a:prstGeom>
          <a:noFill/>
        </p:spPr>
        <p:txBody>
          <a:bodyPr wrap="square" rtlCol="0">
            <a:spAutoFit/>
          </a:bodyPr>
          <a:lstStyle/>
          <a:p>
            <a:pPr algn="ctr"/>
            <a:r>
              <a:rPr lang="en-US" sz="1500" dirty="0">
                <a:latin typeface="Poppins" panose="00000500000000000000" pitchFamily="2" charset="0"/>
                <a:ea typeface="Lato Light" panose="020F0502020204030203" pitchFamily="34" charset="0"/>
                <a:cs typeface="Poppins" panose="00000500000000000000" pitchFamily="2" charset="0"/>
              </a:rPr>
              <a:t>High Court</a:t>
            </a:r>
          </a:p>
        </p:txBody>
      </p:sp>
      <p:sp>
        <p:nvSpPr>
          <p:cNvPr id="17" name="TextBox 16">
            <a:extLst>
              <a:ext uri="{FF2B5EF4-FFF2-40B4-BE49-F238E27FC236}">
                <a16:creationId xmlns:a16="http://schemas.microsoft.com/office/drawing/2014/main" id="{998ECC3E-785C-7429-F7E1-7D9F6E966393}"/>
              </a:ext>
            </a:extLst>
          </p:cNvPr>
          <p:cNvSpPr txBox="1"/>
          <p:nvPr/>
        </p:nvSpPr>
        <p:spPr>
          <a:xfrm>
            <a:off x="5069726" y="2160429"/>
            <a:ext cx="6691744" cy="1523494"/>
          </a:xfrm>
          <a:prstGeom prst="rect">
            <a:avLst/>
          </a:prstGeom>
          <a:noFill/>
        </p:spPr>
        <p:txBody>
          <a:bodyPr wrap="square">
            <a:spAutoFit/>
          </a:bodyPr>
          <a:lstStyle/>
          <a:p>
            <a:pPr algn="just"/>
            <a:r>
              <a:rPr lang="en-IN" sz="1500" b="1" dirty="0">
                <a:latin typeface="+mj-lt"/>
                <a:cs typeface="Times New Roman" panose="02020603050405020304" pitchFamily="18" charset="0"/>
              </a:rPr>
              <a:t>Who can file an Appeal ?</a:t>
            </a:r>
          </a:p>
          <a:p>
            <a:pPr marL="0" indent="0" algn="just">
              <a:buNone/>
            </a:pPr>
            <a:endParaRPr lang="en-US" sz="1500" dirty="0">
              <a:latin typeface="+mj-lt"/>
              <a:ea typeface="Tahoma" panose="020B0604030504040204" pitchFamily="34" charset="0"/>
              <a:cs typeface="Tahoma" panose="020B0604030504040204" pitchFamily="34" charset="0"/>
            </a:endParaRPr>
          </a:p>
          <a:p>
            <a:pPr marL="0" indent="0" algn="just">
              <a:buNone/>
            </a:pPr>
            <a:r>
              <a:rPr lang="en-US" sz="1500" dirty="0">
                <a:solidFill>
                  <a:schemeClr val="tx1"/>
                </a:solidFill>
                <a:latin typeface="+mj-lt"/>
                <a:ea typeface="Tahoma" panose="020B0604030504040204" pitchFamily="34" charset="0"/>
                <a:cs typeface="Tahoma" panose="020B0604030504040204" pitchFamily="34" charset="0"/>
              </a:rPr>
              <a:t>The law provides that either side (department or party) if aggrieved by any order passed by the State Bench or Area Bench of the Tribunal may file an appeal to the High Court.</a:t>
            </a:r>
          </a:p>
          <a:p>
            <a:pPr marL="0" indent="0" algn="just">
              <a:buNone/>
            </a:pPr>
            <a:endParaRPr lang="en-US"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
        <p:nvSpPr>
          <p:cNvPr id="18" name="CuadroTexto 350">
            <a:extLst>
              <a:ext uri="{FF2B5EF4-FFF2-40B4-BE49-F238E27FC236}">
                <a16:creationId xmlns:a16="http://schemas.microsoft.com/office/drawing/2014/main" id="{2EF06FD4-F7C3-5227-E048-AD9F73B97D54}"/>
              </a:ext>
            </a:extLst>
          </p:cNvPr>
          <p:cNvSpPr txBox="1"/>
          <p:nvPr/>
        </p:nvSpPr>
        <p:spPr>
          <a:xfrm>
            <a:off x="4505783" y="2380116"/>
            <a:ext cx="659156" cy="600036"/>
          </a:xfrm>
          <a:prstGeom prst="rect">
            <a:avLst/>
          </a:prstGeom>
          <a:noFill/>
        </p:spPr>
        <p:txBody>
          <a:bodyPr wrap="none" rtlCol="0">
            <a:spAutoFit/>
          </a:bodyPr>
          <a:lstStyle/>
          <a:p>
            <a:pPr algn="ctr"/>
            <a:r>
              <a:rPr lang="en-US" sz="3299" b="1" dirty="0">
                <a:solidFill>
                  <a:schemeClr val="accent1"/>
                </a:solidFill>
                <a:latin typeface="Century Gothic" panose="020B0502020202020204" pitchFamily="34" charset="0"/>
                <a:ea typeface="Lato Heavy" charset="0"/>
                <a:cs typeface="Poppins" pitchFamily="2" charset="77"/>
              </a:rPr>
              <a:t>01</a:t>
            </a:r>
          </a:p>
        </p:txBody>
      </p:sp>
      <p:sp>
        <p:nvSpPr>
          <p:cNvPr id="19" name="CuadroTexto 350">
            <a:extLst>
              <a:ext uri="{FF2B5EF4-FFF2-40B4-BE49-F238E27FC236}">
                <a16:creationId xmlns:a16="http://schemas.microsoft.com/office/drawing/2014/main" id="{3D7E608F-15F8-5B29-CAA2-26C5FE5D2E44}"/>
              </a:ext>
            </a:extLst>
          </p:cNvPr>
          <p:cNvSpPr txBox="1"/>
          <p:nvPr/>
        </p:nvSpPr>
        <p:spPr>
          <a:xfrm>
            <a:off x="4505783" y="4469991"/>
            <a:ext cx="659155" cy="600036"/>
          </a:xfrm>
          <a:prstGeom prst="rect">
            <a:avLst/>
          </a:prstGeom>
          <a:noFill/>
        </p:spPr>
        <p:txBody>
          <a:bodyPr wrap="none" rtlCol="0">
            <a:spAutoFit/>
          </a:bodyPr>
          <a:lstStyle/>
          <a:p>
            <a:pPr algn="ctr"/>
            <a:r>
              <a:rPr lang="en-US" sz="3299" b="1" dirty="0">
                <a:solidFill>
                  <a:schemeClr val="accent1"/>
                </a:solidFill>
                <a:latin typeface="Century Gothic" panose="020B0502020202020204" pitchFamily="34" charset="0"/>
                <a:ea typeface="Lato Heavy" charset="0"/>
                <a:cs typeface="Poppins" pitchFamily="2" charset="77"/>
              </a:rPr>
              <a:t>02</a:t>
            </a:r>
          </a:p>
        </p:txBody>
      </p:sp>
      <p:sp>
        <p:nvSpPr>
          <p:cNvPr id="20" name="TextBox 19">
            <a:extLst>
              <a:ext uri="{FF2B5EF4-FFF2-40B4-BE49-F238E27FC236}">
                <a16:creationId xmlns:a16="http://schemas.microsoft.com/office/drawing/2014/main" id="{1A9316F5-63B5-CE53-C2C0-AAD2CA9AB2E9}"/>
              </a:ext>
            </a:extLst>
          </p:cNvPr>
          <p:cNvSpPr txBox="1"/>
          <p:nvPr/>
        </p:nvSpPr>
        <p:spPr>
          <a:xfrm>
            <a:off x="5143337" y="4469991"/>
            <a:ext cx="6618133" cy="830997"/>
          </a:xfrm>
          <a:prstGeom prst="rect">
            <a:avLst/>
          </a:prstGeom>
          <a:noFill/>
        </p:spPr>
        <p:txBody>
          <a:bodyPr wrap="square" rtlCol="0">
            <a:spAutoFit/>
          </a:bodyPr>
          <a:lstStyle/>
          <a:p>
            <a:r>
              <a:rPr lang="en-US" sz="1500" dirty="0">
                <a:latin typeface="+mj-lt"/>
                <a:ea typeface="Tahoma" panose="020B0604030504040204" pitchFamily="34" charset="0"/>
                <a:cs typeface="Tahoma" panose="020B0604030504040204" pitchFamily="34" charset="0"/>
              </a:rPr>
              <a:t>T</a:t>
            </a:r>
            <a:r>
              <a:rPr lang="en-US" sz="1500" dirty="0">
                <a:solidFill>
                  <a:schemeClr val="tx1"/>
                </a:solidFill>
                <a:latin typeface="+mj-lt"/>
                <a:ea typeface="Tahoma" panose="020B0604030504040204" pitchFamily="34" charset="0"/>
                <a:cs typeface="Tahoma" panose="020B0604030504040204" pitchFamily="34" charset="0"/>
              </a:rPr>
              <a:t>he High Court may admit such appeal if it is satisfied that the case involves a substantial question of law.</a:t>
            </a:r>
          </a:p>
          <a:p>
            <a:endParaRPr lang="en-IN" dirty="0"/>
          </a:p>
        </p:txBody>
      </p:sp>
    </p:spTree>
    <p:extLst>
      <p:ext uri="{BB962C8B-B14F-4D97-AF65-F5344CB8AC3E}">
        <p14:creationId xmlns:p14="http://schemas.microsoft.com/office/powerpoint/2010/main" val="14152181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F8901C1A-4DE9-A5D1-1020-CD89F0AB3169}"/>
              </a:ext>
            </a:extLst>
          </p:cNvPr>
          <p:cNvSpPr/>
          <p:nvPr/>
        </p:nvSpPr>
        <p:spPr>
          <a:xfrm rot="10800000" flipV="1">
            <a:off x="4796873" y="0"/>
            <a:ext cx="7395127" cy="6858000"/>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400" u="sng" dirty="0">
              <a:solidFill>
                <a:schemeClr val="tx1"/>
              </a:solidFill>
              <a:latin typeface="Century Gothic" panose="020B0502020202020204" pitchFamily="34" charset="0"/>
            </a:endParaRPr>
          </a:p>
        </p:txBody>
      </p:sp>
      <p:sp>
        <p:nvSpPr>
          <p:cNvPr id="6" name="Flowchart: Connector 5">
            <a:extLst>
              <a:ext uri="{FF2B5EF4-FFF2-40B4-BE49-F238E27FC236}">
                <a16:creationId xmlns:a16="http://schemas.microsoft.com/office/drawing/2014/main" id="{5C2B604D-1256-F2F2-1AC4-88C8C6B15DA5}"/>
              </a:ext>
            </a:extLst>
          </p:cNvPr>
          <p:cNvSpPr/>
          <p:nvPr/>
        </p:nvSpPr>
        <p:spPr>
          <a:xfrm>
            <a:off x="2418907" y="1"/>
            <a:ext cx="7070651" cy="6857999"/>
          </a:xfrm>
          <a:prstGeom prst="flowChartConnector">
            <a:avLst/>
          </a:prstGeom>
          <a:blipFill dpi="0" rotWithShape="1">
            <a:blip r:embed="rId2">
              <a:alphaModFix amt="20000"/>
              <a:extLst>
                <a:ext uri="{28A0092B-C50C-407E-A947-70E740481C1C}">
                  <a14:useLocalDpi xmlns:a14="http://schemas.microsoft.com/office/drawing/2010/main" val="0"/>
                </a:ext>
              </a:extLst>
            </a:blip>
            <a:srcRect/>
            <a:stretch>
              <a:fillRect/>
            </a:stretch>
          </a:blipFill>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5" name="Title 1">
            <a:extLst>
              <a:ext uri="{FF2B5EF4-FFF2-40B4-BE49-F238E27FC236}">
                <a16:creationId xmlns:a16="http://schemas.microsoft.com/office/drawing/2014/main" id="{53E57487-67CC-8BB2-1E6A-BE8281B2D85F}"/>
              </a:ext>
            </a:extLst>
          </p:cNvPr>
          <p:cNvSpPr txBox="1">
            <a:spLocks/>
          </p:cNvSpPr>
          <p:nvPr/>
        </p:nvSpPr>
        <p:spPr>
          <a:xfrm>
            <a:off x="1590194" y="235424"/>
            <a:ext cx="9781308" cy="136373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400" b="1" dirty="0">
                <a:solidFill>
                  <a:schemeClr val="tx2"/>
                </a:solidFill>
                <a:latin typeface="Century Gothic" panose="020B0502020202020204" pitchFamily="34" charset="0"/>
                <a:ea typeface="Lato Heavy" charset="0"/>
                <a:cs typeface="Poppins" pitchFamily="2" charset="77"/>
              </a:rPr>
              <a:t>SECTION 118: Appeal to Supreme Court</a:t>
            </a:r>
            <a:br>
              <a:rPr lang="en-US" b="1" dirty="0">
                <a:solidFill>
                  <a:schemeClr val="tx2"/>
                </a:solidFill>
                <a:latin typeface="Century Gothic" panose="020B0502020202020204" pitchFamily="34" charset="0"/>
                <a:ea typeface="Lato Heavy" charset="0"/>
                <a:cs typeface="Poppins" pitchFamily="2" charset="77"/>
              </a:rPr>
            </a:br>
            <a:endParaRPr lang="en-IN" dirty="0"/>
          </a:p>
        </p:txBody>
      </p:sp>
      <p:sp>
        <p:nvSpPr>
          <p:cNvPr id="7" name="Rectangle 6">
            <a:extLst>
              <a:ext uri="{FF2B5EF4-FFF2-40B4-BE49-F238E27FC236}">
                <a16:creationId xmlns:a16="http://schemas.microsoft.com/office/drawing/2014/main" id="{BE9001C3-BC04-F346-BFB9-2CC30E608F9A}"/>
              </a:ext>
            </a:extLst>
          </p:cNvPr>
          <p:cNvSpPr/>
          <p:nvPr/>
        </p:nvSpPr>
        <p:spPr>
          <a:xfrm>
            <a:off x="4994283" y="1091260"/>
            <a:ext cx="1651895" cy="5835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900"/>
          </a:p>
        </p:txBody>
      </p:sp>
      <p:sp>
        <p:nvSpPr>
          <p:cNvPr id="8" name="Shape 385">
            <a:extLst>
              <a:ext uri="{FF2B5EF4-FFF2-40B4-BE49-F238E27FC236}">
                <a16:creationId xmlns:a16="http://schemas.microsoft.com/office/drawing/2014/main" id="{A7CF21E8-7345-6631-22DA-6D96AAF9A748}"/>
              </a:ext>
            </a:extLst>
          </p:cNvPr>
          <p:cNvSpPr>
            <a:spLocks noChangeArrowheads="1"/>
          </p:cNvSpPr>
          <p:nvPr/>
        </p:nvSpPr>
        <p:spPr bwMode="auto">
          <a:xfrm>
            <a:off x="1374893" y="2239084"/>
            <a:ext cx="1918485" cy="1918404"/>
          </a:xfrm>
          <a:prstGeom prst="ellipse">
            <a:avLst/>
          </a:prstGeom>
          <a:noFill/>
          <a:ln w="63500">
            <a:solidFill>
              <a:schemeClr val="accent2"/>
            </a:solidFill>
            <a:miter lim="400000"/>
            <a:headEnd/>
            <a:tailEnd/>
          </a:ln>
          <a:extLst>
            <a:ext uri="{909E8E84-426E-40DD-AFC4-6F175D3DCCD1}">
              <a14:hiddenFill xmlns:a14="http://schemas.microsoft.com/office/drawing/2010/main">
                <a:solidFill>
                  <a:srgbClr val="FFFFFF"/>
                </a:solidFill>
              </a14:hiddenFill>
            </a:ext>
          </a:extLst>
        </p:spPr>
        <p:txBody>
          <a:bodyPr lIns="25400" tIns="25400" rIns="25400" bIns="25400" anchor="ctr"/>
          <a:lstStyle>
            <a:lvl1pPr>
              <a:defRPr sz="5000">
                <a:solidFill>
                  <a:srgbClr val="000000"/>
                </a:solidFill>
                <a:latin typeface="Helvetica Light" panose="020B0403020202020204" pitchFamily="34" charset="0"/>
                <a:ea typeface="Helvetica Light" panose="020B0403020202020204" pitchFamily="34" charset="0"/>
                <a:cs typeface="Helvetica Light" panose="020B0403020202020204" pitchFamily="34" charset="0"/>
                <a:sym typeface="Helvetica Light" panose="020B0403020202020204" pitchFamily="34" charset="0"/>
              </a:defRPr>
            </a:lvl1pPr>
            <a:lvl2pPr marL="742950" indent="-285750">
              <a:defRPr sz="5000">
                <a:solidFill>
                  <a:srgbClr val="000000"/>
                </a:solidFill>
                <a:latin typeface="Helvetica Light" panose="020B0403020202020204" pitchFamily="34" charset="0"/>
                <a:ea typeface="Helvetica Light" panose="020B0403020202020204" pitchFamily="34" charset="0"/>
                <a:cs typeface="Helvetica Light" panose="020B0403020202020204" pitchFamily="34" charset="0"/>
                <a:sym typeface="Helvetica Light" panose="020B0403020202020204" pitchFamily="34" charset="0"/>
              </a:defRPr>
            </a:lvl2pPr>
            <a:lvl3pPr marL="1143000" indent="-228600">
              <a:defRPr sz="5000">
                <a:solidFill>
                  <a:srgbClr val="000000"/>
                </a:solidFill>
                <a:latin typeface="Helvetica Light" panose="020B0403020202020204" pitchFamily="34" charset="0"/>
                <a:ea typeface="Helvetica Light" panose="020B0403020202020204" pitchFamily="34" charset="0"/>
                <a:cs typeface="Helvetica Light" panose="020B0403020202020204" pitchFamily="34" charset="0"/>
                <a:sym typeface="Helvetica Light" panose="020B0403020202020204" pitchFamily="34" charset="0"/>
              </a:defRPr>
            </a:lvl3pPr>
            <a:lvl4pPr marL="1600200" indent="-228600">
              <a:defRPr sz="5000">
                <a:solidFill>
                  <a:srgbClr val="000000"/>
                </a:solidFill>
                <a:latin typeface="Helvetica Light" panose="020B0403020202020204" pitchFamily="34" charset="0"/>
                <a:ea typeface="Helvetica Light" panose="020B0403020202020204" pitchFamily="34" charset="0"/>
                <a:cs typeface="Helvetica Light" panose="020B0403020202020204" pitchFamily="34" charset="0"/>
                <a:sym typeface="Helvetica Light" panose="020B0403020202020204" pitchFamily="34" charset="0"/>
              </a:defRPr>
            </a:lvl4pPr>
            <a:lvl5pPr marL="2057400" indent="-228600">
              <a:defRPr sz="5000">
                <a:solidFill>
                  <a:srgbClr val="000000"/>
                </a:solidFill>
                <a:latin typeface="Helvetica Light" panose="020B0403020202020204" pitchFamily="34" charset="0"/>
                <a:ea typeface="Helvetica Light" panose="020B0403020202020204" pitchFamily="34" charset="0"/>
                <a:cs typeface="Helvetica Light" panose="020B0403020202020204" pitchFamily="34" charset="0"/>
                <a:sym typeface="Helvetica Light" panose="020B0403020202020204" pitchFamily="34" charset="0"/>
              </a:defRPr>
            </a:lvl5pPr>
            <a:lvl6pPr marL="2514600" indent="-228600" defTabSz="825500" eaLnBrk="0" fontAlgn="base" hangingPunct="0">
              <a:spcBef>
                <a:spcPct val="0"/>
              </a:spcBef>
              <a:spcAft>
                <a:spcPct val="0"/>
              </a:spcAft>
              <a:defRPr sz="5000">
                <a:solidFill>
                  <a:srgbClr val="000000"/>
                </a:solidFill>
                <a:latin typeface="Helvetica Light" panose="020B0403020202020204" pitchFamily="34" charset="0"/>
                <a:ea typeface="Helvetica Light" panose="020B0403020202020204" pitchFamily="34" charset="0"/>
                <a:cs typeface="Helvetica Light" panose="020B0403020202020204" pitchFamily="34" charset="0"/>
                <a:sym typeface="Helvetica Light" panose="020B0403020202020204" pitchFamily="34" charset="0"/>
              </a:defRPr>
            </a:lvl6pPr>
            <a:lvl7pPr marL="2971800" indent="-228600" defTabSz="825500" eaLnBrk="0" fontAlgn="base" hangingPunct="0">
              <a:spcBef>
                <a:spcPct val="0"/>
              </a:spcBef>
              <a:spcAft>
                <a:spcPct val="0"/>
              </a:spcAft>
              <a:defRPr sz="5000">
                <a:solidFill>
                  <a:srgbClr val="000000"/>
                </a:solidFill>
                <a:latin typeface="Helvetica Light" panose="020B0403020202020204" pitchFamily="34" charset="0"/>
                <a:ea typeface="Helvetica Light" panose="020B0403020202020204" pitchFamily="34" charset="0"/>
                <a:cs typeface="Helvetica Light" panose="020B0403020202020204" pitchFamily="34" charset="0"/>
                <a:sym typeface="Helvetica Light" panose="020B0403020202020204" pitchFamily="34" charset="0"/>
              </a:defRPr>
            </a:lvl7pPr>
            <a:lvl8pPr marL="3429000" indent="-228600" defTabSz="825500" eaLnBrk="0" fontAlgn="base" hangingPunct="0">
              <a:spcBef>
                <a:spcPct val="0"/>
              </a:spcBef>
              <a:spcAft>
                <a:spcPct val="0"/>
              </a:spcAft>
              <a:defRPr sz="5000">
                <a:solidFill>
                  <a:srgbClr val="000000"/>
                </a:solidFill>
                <a:latin typeface="Helvetica Light" panose="020B0403020202020204" pitchFamily="34" charset="0"/>
                <a:ea typeface="Helvetica Light" panose="020B0403020202020204" pitchFamily="34" charset="0"/>
                <a:cs typeface="Helvetica Light" panose="020B0403020202020204" pitchFamily="34" charset="0"/>
                <a:sym typeface="Helvetica Light" panose="020B0403020202020204" pitchFamily="34" charset="0"/>
              </a:defRPr>
            </a:lvl8pPr>
            <a:lvl9pPr marL="3886200" indent="-228600" defTabSz="825500" eaLnBrk="0" fontAlgn="base" hangingPunct="0">
              <a:spcBef>
                <a:spcPct val="0"/>
              </a:spcBef>
              <a:spcAft>
                <a:spcPct val="0"/>
              </a:spcAft>
              <a:defRPr sz="5000">
                <a:solidFill>
                  <a:srgbClr val="000000"/>
                </a:solidFill>
                <a:latin typeface="Helvetica Light" panose="020B0403020202020204" pitchFamily="34" charset="0"/>
                <a:ea typeface="Helvetica Light" panose="020B0403020202020204" pitchFamily="34" charset="0"/>
                <a:cs typeface="Helvetica Light" panose="020B0403020202020204" pitchFamily="34" charset="0"/>
                <a:sym typeface="Helvetica Light" panose="020B0403020202020204" pitchFamily="34" charset="0"/>
              </a:defRPr>
            </a:lvl9pPr>
          </a:lstStyle>
          <a:p>
            <a:pPr algn="ctr" eaLnBrk="1"/>
            <a:endParaRPr lang="en-US" altLang="en-US" sz="1600" dirty="0">
              <a:solidFill>
                <a:srgbClr val="FFFFFF"/>
              </a:solidFill>
              <a:latin typeface="Poppins" pitchFamily="2" charset="77"/>
              <a:cs typeface="Poppins" pitchFamily="2" charset="77"/>
            </a:endParaRPr>
          </a:p>
        </p:txBody>
      </p:sp>
      <p:sp>
        <p:nvSpPr>
          <p:cNvPr id="9" name="Shape 384">
            <a:extLst>
              <a:ext uri="{FF2B5EF4-FFF2-40B4-BE49-F238E27FC236}">
                <a16:creationId xmlns:a16="http://schemas.microsoft.com/office/drawing/2014/main" id="{F0C3FFA1-6BDA-98D7-4090-CCD57344B081}"/>
              </a:ext>
            </a:extLst>
          </p:cNvPr>
          <p:cNvSpPr>
            <a:spLocks noChangeArrowheads="1"/>
          </p:cNvSpPr>
          <p:nvPr/>
        </p:nvSpPr>
        <p:spPr bwMode="auto">
          <a:xfrm>
            <a:off x="1590194" y="2454377"/>
            <a:ext cx="1487883" cy="1487818"/>
          </a:xfrm>
          <a:prstGeom prst="ellipse">
            <a:avLst/>
          </a:prstGeom>
          <a:solidFill>
            <a:schemeClr val="accent2"/>
          </a:solidFill>
          <a:ln>
            <a:noFill/>
          </a:ln>
        </p:spPr>
        <p:txBody>
          <a:bodyPr lIns="25400" tIns="25400" rIns="25400" bIns="25400" anchor="ctr"/>
          <a:lstStyle>
            <a:lvl1pPr>
              <a:defRPr sz="5000">
                <a:solidFill>
                  <a:srgbClr val="000000"/>
                </a:solidFill>
                <a:latin typeface="Helvetica Light" panose="020B0403020202020204" pitchFamily="34" charset="0"/>
                <a:ea typeface="Helvetica Light" panose="020B0403020202020204" pitchFamily="34" charset="0"/>
                <a:cs typeface="Helvetica Light" panose="020B0403020202020204" pitchFamily="34" charset="0"/>
                <a:sym typeface="Helvetica Light" panose="020B0403020202020204" pitchFamily="34" charset="0"/>
              </a:defRPr>
            </a:lvl1pPr>
            <a:lvl2pPr marL="742950" indent="-285750">
              <a:defRPr sz="5000">
                <a:solidFill>
                  <a:srgbClr val="000000"/>
                </a:solidFill>
                <a:latin typeface="Helvetica Light" panose="020B0403020202020204" pitchFamily="34" charset="0"/>
                <a:ea typeface="Helvetica Light" panose="020B0403020202020204" pitchFamily="34" charset="0"/>
                <a:cs typeface="Helvetica Light" panose="020B0403020202020204" pitchFamily="34" charset="0"/>
                <a:sym typeface="Helvetica Light" panose="020B0403020202020204" pitchFamily="34" charset="0"/>
              </a:defRPr>
            </a:lvl2pPr>
            <a:lvl3pPr marL="1143000" indent="-228600">
              <a:defRPr sz="5000">
                <a:solidFill>
                  <a:srgbClr val="000000"/>
                </a:solidFill>
                <a:latin typeface="Helvetica Light" panose="020B0403020202020204" pitchFamily="34" charset="0"/>
                <a:ea typeface="Helvetica Light" panose="020B0403020202020204" pitchFamily="34" charset="0"/>
                <a:cs typeface="Helvetica Light" panose="020B0403020202020204" pitchFamily="34" charset="0"/>
                <a:sym typeface="Helvetica Light" panose="020B0403020202020204" pitchFamily="34" charset="0"/>
              </a:defRPr>
            </a:lvl3pPr>
            <a:lvl4pPr marL="1600200" indent="-228600">
              <a:defRPr sz="5000">
                <a:solidFill>
                  <a:srgbClr val="000000"/>
                </a:solidFill>
                <a:latin typeface="Helvetica Light" panose="020B0403020202020204" pitchFamily="34" charset="0"/>
                <a:ea typeface="Helvetica Light" panose="020B0403020202020204" pitchFamily="34" charset="0"/>
                <a:cs typeface="Helvetica Light" panose="020B0403020202020204" pitchFamily="34" charset="0"/>
                <a:sym typeface="Helvetica Light" panose="020B0403020202020204" pitchFamily="34" charset="0"/>
              </a:defRPr>
            </a:lvl4pPr>
            <a:lvl5pPr marL="2057400" indent="-228600">
              <a:defRPr sz="5000">
                <a:solidFill>
                  <a:srgbClr val="000000"/>
                </a:solidFill>
                <a:latin typeface="Helvetica Light" panose="020B0403020202020204" pitchFamily="34" charset="0"/>
                <a:ea typeface="Helvetica Light" panose="020B0403020202020204" pitchFamily="34" charset="0"/>
                <a:cs typeface="Helvetica Light" panose="020B0403020202020204" pitchFamily="34" charset="0"/>
                <a:sym typeface="Helvetica Light" panose="020B0403020202020204" pitchFamily="34" charset="0"/>
              </a:defRPr>
            </a:lvl5pPr>
            <a:lvl6pPr marL="2514600" indent="-228600" defTabSz="825500" eaLnBrk="0" fontAlgn="base" hangingPunct="0">
              <a:spcBef>
                <a:spcPct val="0"/>
              </a:spcBef>
              <a:spcAft>
                <a:spcPct val="0"/>
              </a:spcAft>
              <a:defRPr sz="5000">
                <a:solidFill>
                  <a:srgbClr val="000000"/>
                </a:solidFill>
                <a:latin typeface="Helvetica Light" panose="020B0403020202020204" pitchFamily="34" charset="0"/>
                <a:ea typeface="Helvetica Light" panose="020B0403020202020204" pitchFamily="34" charset="0"/>
                <a:cs typeface="Helvetica Light" panose="020B0403020202020204" pitchFamily="34" charset="0"/>
                <a:sym typeface="Helvetica Light" panose="020B0403020202020204" pitchFamily="34" charset="0"/>
              </a:defRPr>
            </a:lvl6pPr>
            <a:lvl7pPr marL="2971800" indent="-228600" defTabSz="825500" eaLnBrk="0" fontAlgn="base" hangingPunct="0">
              <a:spcBef>
                <a:spcPct val="0"/>
              </a:spcBef>
              <a:spcAft>
                <a:spcPct val="0"/>
              </a:spcAft>
              <a:defRPr sz="5000">
                <a:solidFill>
                  <a:srgbClr val="000000"/>
                </a:solidFill>
                <a:latin typeface="Helvetica Light" panose="020B0403020202020204" pitchFamily="34" charset="0"/>
                <a:ea typeface="Helvetica Light" panose="020B0403020202020204" pitchFamily="34" charset="0"/>
                <a:cs typeface="Helvetica Light" panose="020B0403020202020204" pitchFamily="34" charset="0"/>
                <a:sym typeface="Helvetica Light" panose="020B0403020202020204" pitchFamily="34" charset="0"/>
              </a:defRPr>
            </a:lvl7pPr>
            <a:lvl8pPr marL="3429000" indent="-228600" defTabSz="825500" eaLnBrk="0" fontAlgn="base" hangingPunct="0">
              <a:spcBef>
                <a:spcPct val="0"/>
              </a:spcBef>
              <a:spcAft>
                <a:spcPct val="0"/>
              </a:spcAft>
              <a:defRPr sz="5000">
                <a:solidFill>
                  <a:srgbClr val="000000"/>
                </a:solidFill>
                <a:latin typeface="Helvetica Light" panose="020B0403020202020204" pitchFamily="34" charset="0"/>
                <a:ea typeface="Helvetica Light" panose="020B0403020202020204" pitchFamily="34" charset="0"/>
                <a:cs typeface="Helvetica Light" panose="020B0403020202020204" pitchFamily="34" charset="0"/>
                <a:sym typeface="Helvetica Light" panose="020B0403020202020204" pitchFamily="34" charset="0"/>
              </a:defRPr>
            </a:lvl8pPr>
            <a:lvl9pPr marL="3886200" indent="-228600" defTabSz="825500" eaLnBrk="0" fontAlgn="base" hangingPunct="0">
              <a:spcBef>
                <a:spcPct val="0"/>
              </a:spcBef>
              <a:spcAft>
                <a:spcPct val="0"/>
              </a:spcAft>
              <a:defRPr sz="5000">
                <a:solidFill>
                  <a:srgbClr val="000000"/>
                </a:solidFill>
                <a:latin typeface="Helvetica Light" panose="020B0403020202020204" pitchFamily="34" charset="0"/>
                <a:ea typeface="Helvetica Light" panose="020B0403020202020204" pitchFamily="34" charset="0"/>
                <a:cs typeface="Helvetica Light" panose="020B0403020202020204" pitchFamily="34" charset="0"/>
                <a:sym typeface="Helvetica Light" panose="020B0403020202020204" pitchFamily="34" charset="0"/>
              </a:defRPr>
            </a:lvl9pPr>
          </a:lstStyle>
          <a:p>
            <a:pPr algn="just" eaLnBrk="1"/>
            <a:endParaRPr lang="en-US" altLang="en-US" sz="1600" dirty="0">
              <a:solidFill>
                <a:srgbClr val="FFFFFF"/>
              </a:solidFill>
              <a:latin typeface="Poppins" pitchFamily="2" charset="77"/>
              <a:cs typeface="Poppins" pitchFamily="2" charset="77"/>
            </a:endParaRPr>
          </a:p>
        </p:txBody>
      </p:sp>
      <p:sp>
        <p:nvSpPr>
          <p:cNvPr id="10" name="Shape 386">
            <a:extLst>
              <a:ext uri="{FF2B5EF4-FFF2-40B4-BE49-F238E27FC236}">
                <a16:creationId xmlns:a16="http://schemas.microsoft.com/office/drawing/2014/main" id="{60C39F95-0B93-FA66-631D-0425A7015A86}"/>
              </a:ext>
            </a:extLst>
          </p:cNvPr>
          <p:cNvSpPr>
            <a:spLocks noChangeShapeType="1"/>
          </p:cNvSpPr>
          <p:nvPr/>
        </p:nvSpPr>
        <p:spPr bwMode="auto">
          <a:xfrm flipV="1">
            <a:off x="2333197" y="4155653"/>
            <a:ext cx="0" cy="251993"/>
          </a:xfrm>
          <a:prstGeom prst="line">
            <a:avLst/>
          </a:prstGeom>
          <a:noFill/>
          <a:ln w="63500">
            <a:solidFill>
              <a:schemeClr val="accent2"/>
            </a:solidFill>
            <a:miter lim="400000"/>
            <a:headEnd/>
            <a:tailEnd/>
          </a:ln>
          <a:extLst>
            <a:ext uri="{909E8E84-426E-40DD-AFC4-6F175D3DCCD1}">
              <a14:hiddenFill xmlns:a14="http://schemas.microsoft.com/office/drawing/2010/main">
                <a:noFill/>
              </a14:hiddenFill>
            </a:ext>
          </a:extLst>
        </p:spPr>
        <p:txBody>
          <a:bodyPr lIns="25400" tIns="25400" rIns="25400" bIns="25400" anchor="ctr"/>
          <a:lstStyle/>
          <a:p>
            <a:endParaRPr lang="en-US" sz="900" dirty="0">
              <a:latin typeface="Lato Light" panose="020F0302020204030203" pitchFamily="34" charset="77"/>
            </a:endParaRPr>
          </a:p>
        </p:txBody>
      </p:sp>
      <p:sp>
        <p:nvSpPr>
          <p:cNvPr id="11" name="Shape 387">
            <a:extLst>
              <a:ext uri="{FF2B5EF4-FFF2-40B4-BE49-F238E27FC236}">
                <a16:creationId xmlns:a16="http://schemas.microsoft.com/office/drawing/2014/main" id="{CE6C6D6C-8354-923D-603E-70053512DB67}"/>
              </a:ext>
            </a:extLst>
          </p:cNvPr>
          <p:cNvSpPr>
            <a:spLocks noChangeShapeType="1"/>
          </p:cNvSpPr>
          <p:nvPr/>
        </p:nvSpPr>
        <p:spPr bwMode="auto">
          <a:xfrm>
            <a:off x="1210979" y="5545039"/>
            <a:ext cx="2246313" cy="1"/>
          </a:xfrm>
          <a:prstGeom prst="line">
            <a:avLst/>
          </a:prstGeom>
          <a:noFill/>
          <a:ln w="63500">
            <a:solidFill>
              <a:schemeClr val="accent2"/>
            </a:solidFill>
            <a:miter lim="400000"/>
            <a:headEnd/>
            <a:tailEnd/>
          </a:ln>
          <a:extLst>
            <a:ext uri="{909E8E84-426E-40DD-AFC4-6F175D3DCCD1}">
              <a14:hiddenFill xmlns:a14="http://schemas.microsoft.com/office/drawing/2010/main">
                <a:noFill/>
              </a14:hiddenFill>
            </a:ext>
          </a:extLst>
        </p:spPr>
        <p:txBody>
          <a:bodyPr lIns="25400" tIns="25400" rIns="25400" bIns="25400" anchor="ctr"/>
          <a:lstStyle/>
          <a:p>
            <a:endParaRPr lang="en-US" sz="900" dirty="0">
              <a:latin typeface="Lato Light" panose="020F0302020204030203" pitchFamily="34" charset="77"/>
            </a:endParaRPr>
          </a:p>
        </p:txBody>
      </p:sp>
      <p:sp>
        <p:nvSpPr>
          <p:cNvPr id="12" name="Shape 386">
            <a:extLst>
              <a:ext uri="{FF2B5EF4-FFF2-40B4-BE49-F238E27FC236}">
                <a16:creationId xmlns:a16="http://schemas.microsoft.com/office/drawing/2014/main" id="{DEBDB8C4-55C8-3D2F-2248-E111DF38EA1F}"/>
              </a:ext>
            </a:extLst>
          </p:cNvPr>
          <p:cNvSpPr>
            <a:spLocks noChangeShapeType="1"/>
          </p:cNvSpPr>
          <p:nvPr/>
        </p:nvSpPr>
        <p:spPr bwMode="auto">
          <a:xfrm flipV="1">
            <a:off x="2333197" y="5298653"/>
            <a:ext cx="0" cy="251993"/>
          </a:xfrm>
          <a:prstGeom prst="line">
            <a:avLst/>
          </a:prstGeom>
          <a:noFill/>
          <a:ln w="63500">
            <a:solidFill>
              <a:schemeClr val="accent2"/>
            </a:solidFill>
            <a:miter lim="400000"/>
            <a:headEnd/>
            <a:tailEnd/>
          </a:ln>
          <a:extLst>
            <a:ext uri="{909E8E84-426E-40DD-AFC4-6F175D3DCCD1}">
              <a14:hiddenFill xmlns:a14="http://schemas.microsoft.com/office/drawing/2010/main">
                <a:noFill/>
              </a14:hiddenFill>
            </a:ext>
          </a:extLst>
        </p:spPr>
        <p:txBody>
          <a:bodyPr lIns="25400" tIns="25400" rIns="25400" bIns="25400" anchor="ctr"/>
          <a:lstStyle/>
          <a:p>
            <a:endParaRPr lang="en-US" sz="900" dirty="0">
              <a:latin typeface="Lato Light" panose="020F0302020204030203" pitchFamily="34" charset="77"/>
            </a:endParaRPr>
          </a:p>
        </p:txBody>
      </p:sp>
      <p:sp>
        <p:nvSpPr>
          <p:cNvPr id="13" name="Shape 388">
            <a:extLst>
              <a:ext uri="{FF2B5EF4-FFF2-40B4-BE49-F238E27FC236}">
                <a16:creationId xmlns:a16="http://schemas.microsoft.com/office/drawing/2014/main" id="{B81C708C-0A7A-686F-0B24-5775F7779C59}"/>
              </a:ext>
            </a:extLst>
          </p:cNvPr>
          <p:cNvSpPr>
            <a:spLocks noChangeArrowheads="1"/>
          </p:cNvSpPr>
          <p:nvPr/>
        </p:nvSpPr>
        <p:spPr bwMode="auto">
          <a:xfrm>
            <a:off x="1888747" y="4409325"/>
            <a:ext cx="900607" cy="900569"/>
          </a:xfrm>
          <a:prstGeom prst="ellipse">
            <a:avLst/>
          </a:prstGeom>
          <a:noFill/>
          <a:ln w="63500">
            <a:solidFill>
              <a:schemeClr val="accent2">
                <a:alpha val="25000"/>
              </a:schemeClr>
            </a:solidFill>
            <a:miter lim="400000"/>
            <a:headEnd/>
            <a:tailEnd/>
          </a:ln>
          <a:extLst>
            <a:ext uri="{909E8E84-426E-40DD-AFC4-6F175D3DCCD1}">
              <a14:hiddenFill xmlns:a14="http://schemas.microsoft.com/office/drawing/2010/main">
                <a:solidFill>
                  <a:srgbClr val="FFFFFF"/>
                </a:solidFill>
              </a14:hiddenFill>
            </a:ext>
          </a:extLst>
        </p:spPr>
        <p:txBody>
          <a:bodyPr lIns="25400" tIns="25400" rIns="25400" bIns="25400" anchor="ctr"/>
          <a:lstStyle>
            <a:lvl1pPr>
              <a:defRPr sz="5000">
                <a:solidFill>
                  <a:srgbClr val="000000"/>
                </a:solidFill>
                <a:latin typeface="Helvetica Light" panose="020B0403020202020204" pitchFamily="34" charset="0"/>
                <a:ea typeface="Helvetica Light" panose="020B0403020202020204" pitchFamily="34" charset="0"/>
                <a:cs typeface="Helvetica Light" panose="020B0403020202020204" pitchFamily="34" charset="0"/>
                <a:sym typeface="Helvetica Light" panose="020B0403020202020204" pitchFamily="34" charset="0"/>
              </a:defRPr>
            </a:lvl1pPr>
            <a:lvl2pPr marL="742950" indent="-285750">
              <a:defRPr sz="5000">
                <a:solidFill>
                  <a:srgbClr val="000000"/>
                </a:solidFill>
                <a:latin typeface="Helvetica Light" panose="020B0403020202020204" pitchFamily="34" charset="0"/>
                <a:ea typeface="Helvetica Light" panose="020B0403020202020204" pitchFamily="34" charset="0"/>
                <a:cs typeface="Helvetica Light" panose="020B0403020202020204" pitchFamily="34" charset="0"/>
                <a:sym typeface="Helvetica Light" panose="020B0403020202020204" pitchFamily="34" charset="0"/>
              </a:defRPr>
            </a:lvl2pPr>
            <a:lvl3pPr marL="1143000" indent="-228600">
              <a:defRPr sz="5000">
                <a:solidFill>
                  <a:srgbClr val="000000"/>
                </a:solidFill>
                <a:latin typeface="Helvetica Light" panose="020B0403020202020204" pitchFamily="34" charset="0"/>
                <a:ea typeface="Helvetica Light" panose="020B0403020202020204" pitchFamily="34" charset="0"/>
                <a:cs typeface="Helvetica Light" panose="020B0403020202020204" pitchFamily="34" charset="0"/>
                <a:sym typeface="Helvetica Light" panose="020B0403020202020204" pitchFamily="34" charset="0"/>
              </a:defRPr>
            </a:lvl3pPr>
            <a:lvl4pPr marL="1600200" indent="-228600">
              <a:defRPr sz="5000">
                <a:solidFill>
                  <a:srgbClr val="000000"/>
                </a:solidFill>
                <a:latin typeface="Helvetica Light" panose="020B0403020202020204" pitchFamily="34" charset="0"/>
                <a:ea typeface="Helvetica Light" panose="020B0403020202020204" pitchFamily="34" charset="0"/>
                <a:cs typeface="Helvetica Light" panose="020B0403020202020204" pitchFamily="34" charset="0"/>
                <a:sym typeface="Helvetica Light" panose="020B0403020202020204" pitchFamily="34" charset="0"/>
              </a:defRPr>
            </a:lvl4pPr>
            <a:lvl5pPr marL="2057400" indent="-228600">
              <a:defRPr sz="5000">
                <a:solidFill>
                  <a:srgbClr val="000000"/>
                </a:solidFill>
                <a:latin typeface="Helvetica Light" panose="020B0403020202020204" pitchFamily="34" charset="0"/>
                <a:ea typeface="Helvetica Light" panose="020B0403020202020204" pitchFamily="34" charset="0"/>
                <a:cs typeface="Helvetica Light" panose="020B0403020202020204" pitchFamily="34" charset="0"/>
                <a:sym typeface="Helvetica Light" panose="020B0403020202020204" pitchFamily="34" charset="0"/>
              </a:defRPr>
            </a:lvl5pPr>
            <a:lvl6pPr marL="2514600" indent="-228600" defTabSz="825500" eaLnBrk="0" fontAlgn="base" hangingPunct="0">
              <a:spcBef>
                <a:spcPct val="0"/>
              </a:spcBef>
              <a:spcAft>
                <a:spcPct val="0"/>
              </a:spcAft>
              <a:defRPr sz="5000">
                <a:solidFill>
                  <a:srgbClr val="000000"/>
                </a:solidFill>
                <a:latin typeface="Helvetica Light" panose="020B0403020202020204" pitchFamily="34" charset="0"/>
                <a:ea typeface="Helvetica Light" panose="020B0403020202020204" pitchFamily="34" charset="0"/>
                <a:cs typeface="Helvetica Light" panose="020B0403020202020204" pitchFamily="34" charset="0"/>
                <a:sym typeface="Helvetica Light" panose="020B0403020202020204" pitchFamily="34" charset="0"/>
              </a:defRPr>
            </a:lvl6pPr>
            <a:lvl7pPr marL="2971800" indent="-228600" defTabSz="825500" eaLnBrk="0" fontAlgn="base" hangingPunct="0">
              <a:spcBef>
                <a:spcPct val="0"/>
              </a:spcBef>
              <a:spcAft>
                <a:spcPct val="0"/>
              </a:spcAft>
              <a:defRPr sz="5000">
                <a:solidFill>
                  <a:srgbClr val="000000"/>
                </a:solidFill>
                <a:latin typeface="Helvetica Light" panose="020B0403020202020204" pitchFamily="34" charset="0"/>
                <a:ea typeface="Helvetica Light" panose="020B0403020202020204" pitchFamily="34" charset="0"/>
                <a:cs typeface="Helvetica Light" panose="020B0403020202020204" pitchFamily="34" charset="0"/>
                <a:sym typeface="Helvetica Light" panose="020B0403020202020204" pitchFamily="34" charset="0"/>
              </a:defRPr>
            </a:lvl7pPr>
            <a:lvl8pPr marL="3429000" indent="-228600" defTabSz="825500" eaLnBrk="0" fontAlgn="base" hangingPunct="0">
              <a:spcBef>
                <a:spcPct val="0"/>
              </a:spcBef>
              <a:spcAft>
                <a:spcPct val="0"/>
              </a:spcAft>
              <a:defRPr sz="5000">
                <a:solidFill>
                  <a:srgbClr val="000000"/>
                </a:solidFill>
                <a:latin typeface="Helvetica Light" panose="020B0403020202020204" pitchFamily="34" charset="0"/>
                <a:ea typeface="Helvetica Light" panose="020B0403020202020204" pitchFamily="34" charset="0"/>
                <a:cs typeface="Helvetica Light" panose="020B0403020202020204" pitchFamily="34" charset="0"/>
                <a:sym typeface="Helvetica Light" panose="020B0403020202020204" pitchFamily="34" charset="0"/>
              </a:defRPr>
            </a:lvl8pPr>
            <a:lvl9pPr marL="3886200" indent="-228600" defTabSz="825500" eaLnBrk="0" fontAlgn="base" hangingPunct="0">
              <a:spcBef>
                <a:spcPct val="0"/>
              </a:spcBef>
              <a:spcAft>
                <a:spcPct val="0"/>
              </a:spcAft>
              <a:defRPr sz="5000">
                <a:solidFill>
                  <a:srgbClr val="000000"/>
                </a:solidFill>
                <a:latin typeface="Helvetica Light" panose="020B0403020202020204" pitchFamily="34" charset="0"/>
                <a:ea typeface="Helvetica Light" panose="020B0403020202020204" pitchFamily="34" charset="0"/>
                <a:cs typeface="Helvetica Light" panose="020B0403020202020204" pitchFamily="34" charset="0"/>
                <a:sym typeface="Helvetica Light" panose="020B0403020202020204" pitchFamily="34" charset="0"/>
              </a:defRPr>
            </a:lvl9pPr>
          </a:lstStyle>
          <a:p>
            <a:pPr algn="ctr" eaLnBrk="1"/>
            <a:endParaRPr lang="en-US" altLang="en-US" sz="1600" dirty="0">
              <a:solidFill>
                <a:srgbClr val="FFFFFF"/>
              </a:solidFill>
              <a:latin typeface="Poppins" pitchFamily="2" charset="77"/>
              <a:cs typeface="Poppins" pitchFamily="2" charset="77"/>
            </a:endParaRPr>
          </a:p>
        </p:txBody>
      </p:sp>
      <p:sp>
        <p:nvSpPr>
          <p:cNvPr id="14" name="Text Box 37">
            <a:extLst>
              <a:ext uri="{FF2B5EF4-FFF2-40B4-BE49-F238E27FC236}">
                <a16:creationId xmlns:a16="http://schemas.microsoft.com/office/drawing/2014/main" id="{37761988-D7D9-FBEC-B877-9A8F1A265259}"/>
              </a:ext>
            </a:extLst>
          </p:cNvPr>
          <p:cNvSpPr txBox="1">
            <a:spLocks/>
          </p:cNvSpPr>
          <p:nvPr/>
        </p:nvSpPr>
        <p:spPr bwMode="auto">
          <a:xfrm>
            <a:off x="1525647" y="4699839"/>
            <a:ext cx="1600142" cy="28212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400000"/>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25400" tIns="25400" rIns="25400" bIns="25400" anchor="ctr">
            <a:spAutoFit/>
          </a:bodyPr>
          <a:lstStyle/>
          <a:p>
            <a:pPr algn="ctr"/>
            <a:r>
              <a:rPr lang="en-US" altLang="en-US" sz="1500" dirty="0">
                <a:solidFill>
                  <a:schemeClr val="accent2"/>
                </a:solidFill>
                <a:latin typeface="Poppins" pitchFamily="2" charset="77"/>
                <a:ea typeface="Roboto Medium" panose="02000000000000000000" pitchFamily="2" charset="0"/>
                <a:cs typeface="Arial" panose="020B0604020202020204" pitchFamily="34" charset="0"/>
                <a:sym typeface="Arial" panose="020B0604020202020204" pitchFamily="34" charset="0"/>
              </a:rPr>
              <a:t>4th Level</a:t>
            </a:r>
          </a:p>
        </p:txBody>
      </p:sp>
      <p:sp>
        <p:nvSpPr>
          <p:cNvPr id="15" name="Rectangle 14">
            <a:extLst>
              <a:ext uri="{FF2B5EF4-FFF2-40B4-BE49-F238E27FC236}">
                <a16:creationId xmlns:a16="http://schemas.microsoft.com/office/drawing/2014/main" id="{B26DF49E-7F4D-44D0-7C3D-391D0FCFF3EF}"/>
              </a:ext>
            </a:extLst>
          </p:cNvPr>
          <p:cNvSpPr/>
          <p:nvPr/>
        </p:nvSpPr>
        <p:spPr>
          <a:xfrm flipH="1">
            <a:off x="1452832" y="2972554"/>
            <a:ext cx="1760730" cy="323165"/>
          </a:xfrm>
          <a:prstGeom prst="rect">
            <a:avLst/>
          </a:prstGeom>
        </p:spPr>
        <p:txBody>
          <a:bodyPr wrap="square">
            <a:spAutoFit/>
          </a:bodyPr>
          <a:lstStyle/>
          <a:p>
            <a:pPr algn="ctr"/>
            <a:r>
              <a:rPr lang="en-US" sz="1500" dirty="0">
                <a:solidFill>
                  <a:schemeClr val="bg1"/>
                </a:solidFill>
                <a:latin typeface="Poppins" pitchFamily="2" charset="77"/>
                <a:ea typeface="Roboto Medium" panose="02000000000000000000" pitchFamily="2" charset="0"/>
                <a:cs typeface="Poppins" pitchFamily="2" charset="77"/>
              </a:rPr>
              <a:t>High Court </a:t>
            </a:r>
          </a:p>
        </p:txBody>
      </p:sp>
      <p:sp>
        <p:nvSpPr>
          <p:cNvPr id="16" name="TextBox 15">
            <a:extLst>
              <a:ext uri="{FF2B5EF4-FFF2-40B4-BE49-F238E27FC236}">
                <a16:creationId xmlns:a16="http://schemas.microsoft.com/office/drawing/2014/main" id="{675378F2-FAAC-49CD-104D-1C3011FEAFAB}"/>
              </a:ext>
            </a:extLst>
          </p:cNvPr>
          <p:cNvSpPr txBox="1"/>
          <p:nvPr/>
        </p:nvSpPr>
        <p:spPr>
          <a:xfrm flipH="1">
            <a:off x="1264984" y="5654408"/>
            <a:ext cx="2136427" cy="323165"/>
          </a:xfrm>
          <a:prstGeom prst="rect">
            <a:avLst/>
          </a:prstGeom>
          <a:noFill/>
        </p:spPr>
        <p:txBody>
          <a:bodyPr wrap="square" rtlCol="0">
            <a:spAutoFit/>
          </a:bodyPr>
          <a:lstStyle/>
          <a:p>
            <a:pPr algn="ctr"/>
            <a:r>
              <a:rPr lang="en-US" sz="1500" b="1" dirty="0">
                <a:latin typeface="Lato Light" panose="020F0502020204030203" pitchFamily="34" charset="0"/>
                <a:ea typeface="Lato Light" panose="020F0502020204030203" pitchFamily="34" charset="0"/>
                <a:cs typeface="Lato Light" panose="020F0502020204030203" pitchFamily="34" charset="0"/>
              </a:rPr>
              <a:t>Supreme court</a:t>
            </a:r>
          </a:p>
        </p:txBody>
      </p:sp>
      <p:sp>
        <p:nvSpPr>
          <p:cNvPr id="2" name="CuadroTexto 350">
            <a:extLst>
              <a:ext uri="{FF2B5EF4-FFF2-40B4-BE49-F238E27FC236}">
                <a16:creationId xmlns:a16="http://schemas.microsoft.com/office/drawing/2014/main" id="{0BB97984-66E2-1F4D-7A12-77B2FEEC66B2}"/>
              </a:ext>
            </a:extLst>
          </p:cNvPr>
          <p:cNvSpPr txBox="1"/>
          <p:nvPr/>
        </p:nvSpPr>
        <p:spPr>
          <a:xfrm>
            <a:off x="4505783" y="2380116"/>
            <a:ext cx="659156" cy="600036"/>
          </a:xfrm>
          <a:prstGeom prst="rect">
            <a:avLst/>
          </a:prstGeom>
          <a:noFill/>
        </p:spPr>
        <p:txBody>
          <a:bodyPr wrap="none" rtlCol="0">
            <a:spAutoFit/>
          </a:bodyPr>
          <a:lstStyle/>
          <a:p>
            <a:pPr algn="ctr"/>
            <a:r>
              <a:rPr lang="en-US" sz="3299" b="1" dirty="0">
                <a:solidFill>
                  <a:schemeClr val="accent1"/>
                </a:solidFill>
                <a:latin typeface="Century Gothic" panose="020B0502020202020204" pitchFamily="34" charset="0"/>
                <a:ea typeface="Lato Heavy" charset="0"/>
                <a:cs typeface="Poppins" pitchFamily="2" charset="77"/>
              </a:rPr>
              <a:t>01</a:t>
            </a:r>
          </a:p>
        </p:txBody>
      </p:sp>
      <p:sp>
        <p:nvSpPr>
          <p:cNvPr id="17" name="CuadroTexto 350">
            <a:extLst>
              <a:ext uri="{FF2B5EF4-FFF2-40B4-BE49-F238E27FC236}">
                <a16:creationId xmlns:a16="http://schemas.microsoft.com/office/drawing/2014/main" id="{8CC8FF42-25F7-F9CF-F6FA-0538C2394D69}"/>
              </a:ext>
            </a:extLst>
          </p:cNvPr>
          <p:cNvSpPr txBox="1"/>
          <p:nvPr/>
        </p:nvSpPr>
        <p:spPr>
          <a:xfrm>
            <a:off x="4505783" y="4469991"/>
            <a:ext cx="659155" cy="600036"/>
          </a:xfrm>
          <a:prstGeom prst="rect">
            <a:avLst/>
          </a:prstGeom>
          <a:noFill/>
        </p:spPr>
        <p:txBody>
          <a:bodyPr wrap="none" rtlCol="0">
            <a:spAutoFit/>
          </a:bodyPr>
          <a:lstStyle/>
          <a:p>
            <a:pPr algn="ctr"/>
            <a:r>
              <a:rPr lang="en-US" sz="3299" b="1" dirty="0">
                <a:solidFill>
                  <a:schemeClr val="accent1"/>
                </a:solidFill>
                <a:latin typeface="Century Gothic" panose="020B0502020202020204" pitchFamily="34" charset="0"/>
                <a:ea typeface="Lato Heavy" charset="0"/>
                <a:cs typeface="Poppins" pitchFamily="2" charset="77"/>
              </a:rPr>
              <a:t>02</a:t>
            </a:r>
          </a:p>
        </p:txBody>
      </p:sp>
      <p:sp>
        <p:nvSpPr>
          <p:cNvPr id="18" name="TextBox 17">
            <a:extLst>
              <a:ext uri="{FF2B5EF4-FFF2-40B4-BE49-F238E27FC236}">
                <a16:creationId xmlns:a16="http://schemas.microsoft.com/office/drawing/2014/main" id="{0F467BD5-A6C5-D8F3-159A-FBBF29D598B7}"/>
              </a:ext>
            </a:extLst>
          </p:cNvPr>
          <p:cNvSpPr txBox="1"/>
          <p:nvPr/>
        </p:nvSpPr>
        <p:spPr>
          <a:xfrm>
            <a:off x="5128132" y="2085455"/>
            <a:ext cx="6691744" cy="1015663"/>
          </a:xfrm>
          <a:prstGeom prst="rect">
            <a:avLst/>
          </a:prstGeom>
          <a:noFill/>
        </p:spPr>
        <p:txBody>
          <a:bodyPr wrap="square">
            <a:spAutoFit/>
          </a:bodyPr>
          <a:lstStyle/>
          <a:p>
            <a:pPr algn="just"/>
            <a:r>
              <a:rPr lang="en-IN" sz="1500" b="1" dirty="0">
                <a:latin typeface="+mj-lt"/>
                <a:cs typeface="Times New Roman" panose="02020603050405020304" pitchFamily="18" charset="0"/>
              </a:rPr>
              <a:t>Who can file an Appeal ?</a:t>
            </a:r>
          </a:p>
          <a:p>
            <a:pPr marL="0" indent="0" algn="just">
              <a:buNone/>
            </a:pPr>
            <a:endParaRPr lang="en-US" sz="1500" dirty="0">
              <a:solidFill>
                <a:schemeClr val="tx1"/>
              </a:solidFill>
              <a:latin typeface="+mj-lt"/>
            </a:endParaRPr>
          </a:p>
          <a:p>
            <a:pPr marL="0" indent="0" algn="just">
              <a:buNone/>
            </a:pPr>
            <a:r>
              <a:rPr lang="en-US" sz="1500" dirty="0">
                <a:solidFill>
                  <a:schemeClr val="tx1"/>
                </a:solidFill>
                <a:latin typeface="+mj-lt"/>
              </a:rPr>
              <a:t>The law provides for appeals to the Supreme Court from any judgment or order passed by the High Court.</a:t>
            </a:r>
            <a:endParaRPr lang="en-US" sz="1500" dirty="0">
              <a:solidFill>
                <a:schemeClr val="tx1"/>
              </a:solidFill>
              <a:latin typeface="+mj-lt"/>
              <a:ea typeface="Tahoma" panose="020B0604030504040204" pitchFamily="34" charset="0"/>
              <a:cs typeface="Tahoma" panose="020B0604030504040204" pitchFamily="34" charset="0"/>
            </a:endParaRPr>
          </a:p>
        </p:txBody>
      </p:sp>
      <p:sp>
        <p:nvSpPr>
          <p:cNvPr id="19" name="TextBox 18">
            <a:extLst>
              <a:ext uri="{FF2B5EF4-FFF2-40B4-BE49-F238E27FC236}">
                <a16:creationId xmlns:a16="http://schemas.microsoft.com/office/drawing/2014/main" id="{858F9FA7-B7C8-681D-7951-CFB64895A2CB}"/>
              </a:ext>
            </a:extLst>
          </p:cNvPr>
          <p:cNvSpPr txBox="1"/>
          <p:nvPr/>
        </p:nvSpPr>
        <p:spPr>
          <a:xfrm>
            <a:off x="5164938" y="4281649"/>
            <a:ext cx="6618133" cy="784830"/>
          </a:xfrm>
          <a:prstGeom prst="rect">
            <a:avLst/>
          </a:prstGeom>
          <a:noFill/>
        </p:spPr>
        <p:txBody>
          <a:bodyPr wrap="square" rtlCol="0">
            <a:spAutoFit/>
          </a:bodyPr>
          <a:lstStyle/>
          <a:p>
            <a:pPr marL="0" indent="0" algn="just">
              <a:buNone/>
            </a:pPr>
            <a:r>
              <a:rPr lang="en-US" sz="1500" dirty="0">
                <a:latin typeface="+mj-lt"/>
              </a:rPr>
              <a:t>O</a:t>
            </a:r>
            <a:r>
              <a:rPr lang="en-US" sz="1500" dirty="0">
                <a:solidFill>
                  <a:schemeClr val="tx1"/>
                </a:solidFill>
                <a:latin typeface="+mj-lt"/>
              </a:rPr>
              <a:t>n its own motion or on an oral application made by or on behalf of the party aggrieved, immediately after passing of the judgment or order, the High Court certifies to be a fit one for appeal to the Supreme Court.</a:t>
            </a:r>
          </a:p>
        </p:txBody>
      </p:sp>
    </p:spTree>
    <p:extLst>
      <p:ext uri="{BB962C8B-B14F-4D97-AF65-F5344CB8AC3E}">
        <p14:creationId xmlns:p14="http://schemas.microsoft.com/office/powerpoint/2010/main" val="22146955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F8901C1A-4DE9-A5D1-1020-CD89F0AB3169}"/>
              </a:ext>
            </a:extLst>
          </p:cNvPr>
          <p:cNvSpPr/>
          <p:nvPr/>
        </p:nvSpPr>
        <p:spPr>
          <a:xfrm rot="10800000" flipV="1">
            <a:off x="4796873" y="0"/>
            <a:ext cx="7395127" cy="6858000"/>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400" u="sng" dirty="0">
              <a:solidFill>
                <a:schemeClr val="tx1"/>
              </a:solidFill>
              <a:latin typeface="Century Gothic" panose="020B0502020202020204" pitchFamily="34" charset="0"/>
            </a:endParaRPr>
          </a:p>
        </p:txBody>
      </p:sp>
      <p:sp>
        <p:nvSpPr>
          <p:cNvPr id="6" name="Flowchart: Connector 5">
            <a:extLst>
              <a:ext uri="{FF2B5EF4-FFF2-40B4-BE49-F238E27FC236}">
                <a16:creationId xmlns:a16="http://schemas.microsoft.com/office/drawing/2014/main" id="{5C2B604D-1256-F2F2-1AC4-88C8C6B15DA5}"/>
              </a:ext>
            </a:extLst>
          </p:cNvPr>
          <p:cNvSpPr/>
          <p:nvPr/>
        </p:nvSpPr>
        <p:spPr>
          <a:xfrm>
            <a:off x="2418907" y="1"/>
            <a:ext cx="7070651" cy="6857999"/>
          </a:xfrm>
          <a:prstGeom prst="flowChartConnector">
            <a:avLst/>
          </a:prstGeom>
          <a:blipFill dpi="0" rotWithShape="1">
            <a:blip r:embed="rId2">
              <a:alphaModFix amt="20000"/>
              <a:extLst>
                <a:ext uri="{28A0092B-C50C-407E-A947-70E740481C1C}">
                  <a14:useLocalDpi xmlns:a14="http://schemas.microsoft.com/office/drawing/2010/main" val="0"/>
                </a:ext>
              </a:extLst>
            </a:blip>
            <a:srcRect/>
            <a:stretch>
              <a:fillRect/>
            </a:stretch>
          </a:blipFill>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5" name="Title 1">
            <a:extLst>
              <a:ext uri="{FF2B5EF4-FFF2-40B4-BE49-F238E27FC236}">
                <a16:creationId xmlns:a16="http://schemas.microsoft.com/office/drawing/2014/main" id="{53E57487-67CC-8BB2-1E6A-BE8281B2D85F}"/>
              </a:ext>
            </a:extLst>
          </p:cNvPr>
          <p:cNvSpPr txBox="1">
            <a:spLocks/>
          </p:cNvSpPr>
          <p:nvPr/>
        </p:nvSpPr>
        <p:spPr>
          <a:xfrm>
            <a:off x="1525647" y="342827"/>
            <a:ext cx="9781308" cy="136373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400" b="1" dirty="0">
                <a:solidFill>
                  <a:schemeClr val="tx2"/>
                </a:solidFill>
                <a:latin typeface="Century Gothic" panose="020B0502020202020204" pitchFamily="34" charset="0"/>
                <a:ea typeface="Lato Heavy" charset="0"/>
                <a:cs typeface="Poppins" pitchFamily="2" charset="77"/>
              </a:rPr>
              <a:t>SECTION 121: Non- Appealable Orders</a:t>
            </a:r>
            <a:br>
              <a:rPr lang="en-US" b="1" dirty="0">
                <a:solidFill>
                  <a:schemeClr val="tx2"/>
                </a:solidFill>
                <a:latin typeface="Century Gothic" panose="020B0502020202020204" pitchFamily="34" charset="0"/>
                <a:ea typeface="Lato Heavy" charset="0"/>
                <a:cs typeface="Poppins" pitchFamily="2" charset="77"/>
              </a:rPr>
            </a:br>
            <a:endParaRPr lang="en-IN" dirty="0"/>
          </a:p>
        </p:txBody>
      </p:sp>
      <p:sp>
        <p:nvSpPr>
          <p:cNvPr id="7" name="Rectangle 6">
            <a:extLst>
              <a:ext uri="{FF2B5EF4-FFF2-40B4-BE49-F238E27FC236}">
                <a16:creationId xmlns:a16="http://schemas.microsoft.com/office/drawing/2014/main" id="{BE9001C3-BC04-F346-BFB9-2CC30E608F9A}"/>
              </a:ext>
            </a:extLst>
          </p:cNvPr>
          <p:cNvSpPr/>
          <p:nvPr/>
        </p:nvSpPr>
        <p:spPr>
          <a:xfrm>
            <a:off x="4994283" y="1091260"/>
            <a:ext cx="1651895" cy="5835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900"/>
          </a:p>
        </p:txBody>
      </p:sp>
      <p:sp>
        <p:nvSpPr>
          <p:cNvPr id="15" name="Rectangle 14">
            <a:extLst>
              <a:ext uri="{FF2B5EF4-FFF2-40B4-BE49-F238E27FC236}">
                <a16:creationId xmlns:a16="http://schemas.microsoft.com/office/drawing/2014/main" id="{B26DF49E-7F4D-44D0-7C3D-391D0FCFF3EF}"/>
              </a:ext>
            </a:extLst>
          </p:cNvPr>
          <p:cNvSpPr/>
          <p:nvPr/>
        </p:nvSpPr>
        <p:spPr>
          <a:xfrm flipH="1">
            <a:off x="1452832" y="2922176"/>
            <a:ext cx="1760730" cy="369332"/>
          </a:xfrm>
          <a:prstGeom prst="rect">
            <a:avLst/>
          </a:prstGeom>
        </p:spPr>
        <p:txBody>
          <a:bodyPr wrap="square">
            <a:spAutoFit/>
          </a:bodyPr>
          <a:lstStyle/>
          <a:p>
            <a:pPr algn="ctr"/>
            <a:r>
              <a:rPr lang="en-US" dirty="0">
                <a:solidFill>
                  <a:schemeClr val="bg1"/>
                </a:solidFill>
                <a:latin typeface="Poppins" pitchFamily="2" charset="77"/>
                <a:ea typeface="Roboto Medium" panose="02000000000000000000" pitchFamily="2" charset="0"/>
                <a:cs typeface="Poppins" pitchFamily="2" charset="77"/>
              </a:rPr>
              <a:t>High Court </a:t>
            </a:r>
          </a:p>
        </p:txBody>
      </p:sp>
      <p:sp>
        <p:nvSpPr>
          <p:cNvPr id="20" name="CuadroTexto 350">
            <a:extLst>
              <a:ext uri="{FF2B5EF4-FFF2-40B4-BE49-F238E27FC236}">
                <a16:creationId xmlns:a16="http://schemas.microsoft.com/office/drawing/2014/main" id="{A86E10A8-99A5-0CD2-0AA6-3DD82F2A7CA1}"/>
              </a:ext>
            </a:extLst>
          </p:cNvPr>
          <p:cNvSpPr txBox="1"/>
          <p:nvPr/>
        </p:nvSpPr>
        <p:spPr>
          <a:xfrm>
            <a:off x="968096" y="2486999"/>
            <a:ext cx="659156" cy="600036"/>
          </a:xfrm>
          <a:prstGeom prst="rect">
            <a:avLst/>
          </a:prstGeom>
          <a:noFill/>
        </p:spPr>
        <p:txBody>
          <a:bodyPr wrap="none" rtlCol="0">
            <a:spAutoFit/>
          </a:bodyPr>
          <a:lstStyle/>
          <a:p>
            <a:pPr algn="ctr"/>
            <a:r>
              <a:rPr lang="en-US" sz="3299" b="1" dirty="0">
                <a:solidFill>
                  <a:schemeClr val="accent1"/>
                </a:solidFill>
                <a:latin typeface="Century Gothic" panose="020B0502020202020204" pitchFamily="34" charset="0"/>
                <a:ea typeface="Lato Heavy" charset="0"/>
                <a:cs typeface="Poppins" pitchFamily="2" charset="77"/>
              </a:rPr>
              <a:t>01</a:t>
            </a:r>
          </a:p>
        </p:txBody>
      </p:sp>
      <p:sp>
        <p:nvSpPr>
          <p:cNvPr id="22" name="TextBox 21">
            <a:extLst>
              <a:ext uri="{FF2B5EF4-FFF2-40B4-BE49-F238E27FC236}">
                <a16:creationId xmlns:a16="http://schemas.microsoft.com/office/drawing/2014/main" id="{A0004A85-098D-AA35-E1EF-E1BF2E9192A5}"/>
              </a:ext>
            </a:extLst>
          </p:cNvPr>
          <p:cNvSpPr txBox="1"/>
          <p:nvPr/>
        </p:nvSpPr>
        <p:spPr>
          <a:xfrm>
            <a:off x="1769165" y="1459223"/>
            <a:ext cx="8653670" cy="553998"/>
          </a:xfrm>
          <a:prstGeom prst="rect">
            <a:avLst/>
          </a:prstGeom>
          <a:noFill/>
        </p:spPr>
        <p:txBody>
          <a:bodyPr wrap="square">
            <a:spAutoFit/>
          </a:bodyPr>
          <a:lstStyle/>
          <a:p>
            <a:pPr marL="0" indent="0" algn="just">
              <a:buNone/>
            </a:pPr>
            <a:r>
              <a:rPr lang="en-US" sz="1500" dirty="0">
                <a:solidFill>
                  <a:schemeClr val="tx1"/>
                </a:solidFill>
                <a:latin typeface="+mj-lt"/>
              </a:rPr>
              <a:t>No appeal shall lie against any decision taken or order passed by an officer of central tax if such decision taken or order passed relates to any one or more of the following matters, namely:-</a:t>
            </a:r>
          </a:p>
        </p:txBody>
      </p:sp>
      <p:sp>
        <p:nvSpPr>
          <p:cNvPr id="23" name="TextBox 22">
            <a:extLst>
              <a:ext uri="{FF2B5EF4-FFF2-40B4-BE49-F238E27FC236}">
                <a16:creationId xmlns:a16="http://schemas.microsoft.com/office/drawing/2014/main" id="{09F9DCE7-42F2-617F-782E-920985BB9AF8}"/>
              </a:ext>
            </a:extLst>
          </p:cNvPr>
          <p:cNvSpPr txBox="1"/>
          <p:nvPr/>
        </p:nvSpPr>
        <p:spPr>
          <a:xfrm>
            <a:off x="1769164" y="2486999"/>
            <a:ext cx="8970003" cy="553998"/>
          </a:xfrm>
          <a:prstGeom prst="rect">
            <a:avLst/>
          </a:prstGeom>
          <a:noFill/>
        </p:spPr>
        <p:txBody>
          <a:bodyPr wrap="square" rtlCol="0">
            <a:spAutoFit/>
          </a:bodyPr>
          <a:lstStyle/>
          <a:p>
            <a:r>
              <a:rPr lang="en-US" sz="1500" dirty="0">
                <a:solidFill>
                  <a:schemeClr val="tx1"/>
                </a:solidFill>
                <a:latin typeface="+mj-lt"/>
              </a:rPr>
              <a:t>an order of the Commissioner or other authority empowered to direct transfer of proceedings from one officer to another officer; or</a:t>
            </a:r>
            <a:endParaRPr lang="en-IN" sz="1500" dirty="0">
              <a:latin typeface="+mj-lt"/>
            </a:endParaRPr>
          </a:p>
        </p:txBody>
      </p:sp>
      <p:sp>
        <p:nvSpPr>
          <p:cNvPr id="24" name="CuadroTexto 350">
            <a:extLst>
              <a:ext uri="{FF2B5EF4-FFF2-40B4-BE49-F238E27FC236}">
                <a16:creationId xmlns:a16="http://schemas.microsoft.com/office/drawing/2014/main" id="{8D548235-AC09-9E13-ABB6-6A0776770228}"/>
              </a:ext>
            </a:extLst>
          </p:cNvPr>
          <p:cNvSpPr txBox="1"/>
          <p:nvPr/>
        </p:nvSpPr>
        <p:spPr>
          <a:xfrm>
            <a:off x="951843" y="3242560"/>
            <a:ext cx="659155" cy="600036"/>
          </a:xfrm>
          <a:prstGeom prst="rect">
            <a:avLst/>
          </a:prstGeom>
          <a:noFill/>
        </p:spPr>
        <p:txBody>
          <a:bodyPr wrap="none" rtlCol="0">
            <a:spAutoFit/>
          </a:bodyPr>
          <a:lstStyle/>
          <a:p>
            <a:pPr algn="ctr"/>
            <a:r>
              <a:rPr lang="en-US" sz="3299" b="1" dirty="0">
                <a:solidFill>
                  <a:schemeClr val="accent1"/>
                </a:solidFill>
                <a:latin typeface="Century Gothic" panose="020B0502020202020204" pitchFamily="34" charset="0"/>
                <a:ea typeface="Lato Heavy" charset="0"/>
                <a:cs typeface="Poppins" pitchFamily="2" charset="77"/>
              </a:rPr>
              <a:t>02</a:t>
            </a:r>
          </a:p>
        </p:txBody>
      </p:sp>
      <p:sp>
        <p:nvSpPr>
          <p:cNvPr id="25" name="CuadroTexto 350">
            <a:extLst>
              <a:ext uri="{FF2B5EF4-FFF2-40B4-BE49-F238E27FC236}">
                <a16:creationId xmlns:a16="http://schemas.microsoft.com/office/drawing/2014/main" id="{AA2F9E1D-D3FD-FF6B-5A6F-8EEABFBAC89E}"/>
              </a:ext>
            </a:extLst>
          </p:cNvPr>
          <p:cNvSpPr txBox="1"/>
          <p:nvPr/>
        </p:nvSpPr>
        <p:spPr>
          <a:xfrm>
            <a:off x="947136" y="4094967"/>
            <a:ext cx="659156" cy="600036"/>
          </a:xfrm>
          <a:prstGeom prst="rect">
            <a:avLst/>
          </a:prstGeom>
          <a:noFill/>
        </p:spPr>
        <p:txBody>
          <a:bodyPr wrap="none" rtlCol="0">
            <a:spAutoFit/>
          </a:bodyPr>
          <a:lstStyle/>
          <a:p>
            <a:pPr algn="ctr"/>
            <a:r>
              <a:rPr lang="en-US" sz="3299" b="1" dirty="0">
                <a:solidFill>
                  <a:schemeClr val="accent1"/>
                </a:solidFill>
                <a:latin typeface="Century Gothic" panose="020B0502020202020204" pitchFamily="34" charset="0"/>
                <a:ea typeface="Lato Heavy" charset="0"/>
                <a:cs typeface="Poppins" pitchFamily="2" charset="77"/>
              </a:rPr>
              <a:t>03</a:t>
            </a:r>
          </a:p>
        </p:txBody>
      </p:sp>
      <p:sp>
        <p:nvSpPr>
          <p:cNvPr id="27" name="TextBox 26">
            <a:extLst>
              <a:ext uri="{FF2B5EF4-FFF2-40B4-BE49-F238E27FC236}">
                <a16:creationId xmlns:a16="http://schemas.microsoft.com/office/drawing/2014/main" id="{2DDBEE71-3DD6-15CD-27E7-91F236E2F8A8}"/>
              </a:ext>
            </a:extLst>
          </p:cNvPr>
          <p:cNvSpPr txBox="1"/>
          <p:nvPr/>
        </p:nvSpPr>
        <p:spPr>
          <a:xfrm>
            <a:off x="1769164" y="3365091"/>
            <a:ext cx="8819524" cy="323165"/>
          </a:xfrm>
          <a:prstGeom prst="rect">
            <a:avLst/>
          </a:prstGeom>
          <a:noFill/>
        </p:spPr>
        <p:txBody>
          <a:bodyPr wrap="square">
            <a:spAutoFit/>
          </a:bodyPr>
          <a:lstStyle/>
          <a:p>
            <a:pPr marL="0" indent="0" algn="just">
              <a:buNone/>
            </a:pPr>
            <a:r>
              <a:rPr lang="en-US" sz="1500" dirty="0">
                <a:solidFill>
                  <a:schemeClr val="tx1"/>
                </a:solidFill>
                <a:latin typeface="+mj-lt"/>
              </a:rPr>
              <a:t>an order pertaining to the seizure or retention of books of account, register and other documents; or</a:t>
            </a:r>
          </a:p>
        </p:txBody>
      </p:sp>
      <p:sp>
        <p:nvSpPr>
          <p:cNvPr id="29" name="TextBox 28">
            <a:extLst>
              <a:ext uri="{FF2B5EF4-FFF2-40B4-BE49-F238E27FC236}">
                <a16:creationId xmlns:a16="http://schemas.microsoft.com/office/drawing/2014/main" id="{B10FFF1B-45C4-0CA5-BF83-51C00F9FA960}"/>
              </a:ext>
            </a:extLst>
          </p:cNvPr>
          <p:cNvSpPr txBox="1"/>
          <p:nvPr/>
        </p:nvSpPr>
        <p:spPr>
          <a:xfrm>
            <a:off x="1769164" y="4218239"/>
            <a:ext cx="6096000" cy="323165"/>
          </a:xfrm>
          <a:prstGeom prst="rect">
            <a:avLst/>
          </a:prstGeom>
          <a:noFill/>
        </p:spPr>
        <p:txBody>
          <a:bodyPr wrap="square">
            <a:spAutoFit/>
          </a:bodyPr>
          <a:lstStyle/>
          <a:p>
            <a:r>
              <a:rPr lang="en-US" sz="1500" dirty="0">
                <a:solidFill>
                  <a:schemeClr val="tx1"/>
                </a:solidFill>
                <a:latin typeface="+mj-lt"/>
              </a:rPr>
              <a:t>an order sanctioning prosecution under this Act;</a:t>
            </a:r>
            <a:endParaRPr lang="en-IN" sz="1500" dirty="0">
              <a:latin typeface="+mj-lt"/>
            </a:endParaRPr>
          </a:p>
        </p:txBody>
      </p:sp>
      <p:sp>
        <p:nvSpPr>
          <p:cNvPr id="30" name="CuadroTexto 350">
            <a:extLst>
              <a:ext uri="{FF2B5EF4-FFF2-40B4-BE49-F238E27FC236}">
                <a16:creationId xmlns:a16="http://schemas.microsoft.com/office/drawing/2014/main" id="{878FAA3F-5ABC-76FC-FEE0-ECC6360D6D01}"/>
              </a:ext>
            </a:extLst>
          </p:cNvPr>
          <p:cNvSpPr txBox="1"/>
          <p:nvPr/>
        </p:nvSpPr>
        <p:spPr>
          <a:xfrm>
            <a:off x="947136" y="4955900"/>
            <a:ext cx="659156" cy="600036"/>
          </a:xfrm>
          <a:prstGeom prst="rect">
            <a:avLst/>
          </a:prstGeom>
          <a:noFill/>
        </p:spPr>
        <p:txBody>
          <a:bodyPr wrap="none" rtlCol="0">
            <a:spAutoFit/>
          </a:bodyPr>
          <a:lstStyle/>
          <a:p>
            <a:pPr algn="ctr"/>
            <a:r>
              <a:rPr lang="en-US" sz="3299" b="1" dirty="0">
                <a:solidFill>
                  <a:schemeClr val="accent1"/>
                </a:solidFill>
                <a:latin typeface="Century Gothic" panose="020B0502020202020204" pitchFamily="34" charset="0"/>
                <a:ea typeface="Lato Heavy" charset="0"/>
                <a:cs typeface="Poppins" pitchFamily="2" charset="77"/>
              </a:rPr>
              <a:t>04</a:t>
            </a:r>
          </a:p>
        </p:txBody>
      </p:sp>
      <p:sp>
        <p:nvSpPr>
          <p:cNvPr id="32" name="TextBox 31">
            <a:extLst>
              <a:ext uri="{FF2B5EF4-FFF2-40B4-BE49-F238E27FC236}">
                <a16:creationId xmlns:a16="http://schemas.microsoft.com/office/drawing/2014/main" id="{E476352D-A8FA-CD29-B56E-AF4843B6900C}"/>
              </a:ext>
            </a:extLst>
          </p:cNvPr>
          <p:cNvSpPr txBox="1"/>
          <p:nvPr/>
        </p:nvSpPr>
        <p:spPr>
          <a:xfrm>
            <a:off x="1769164" y="5057604"/>
            <a:ext cx="6096000" cy="323165"/>
          </a:xfrm>
          <a:prstGeom prst="rect">
            <a:avLst/>
          </a:prstGeom>
          <a:noFill/>
        </p:spPr>
        <p:txBody>
          <a:bodyPr wrap="square">
            <a:spAutoFit/>
          </a:bodyPr>
          <a:lstStyle/>
          <a:p>
            <a:r>
              <a:rPr lang="en-US" sz="1500" dirty="0">
                <a:solidFill>
                  <a:schemeClr val="tx1"/>
                </a:solidFill>
                <a:latin typeface="+mj-lt"/>
              </a:rPr>
              <a:t>an order passed under section 80</a:t>
            </a:r>
            <a:endParaRPr lang="en-IN" sz="1500" dirty="0">
              <a:latin typeface="+mj-lt"/>
            </a:endParaRPr>
          </a:p>
        </p:txBody>
      </p:sp>
    </p:spTree>
    <p:extLst>
      <p:ext uri="{BB962C8B-B14F-4D97-AF65-F5344CB8AC3E}">
        <p14:creationId xmlns:p14="http://schemas.microsoft.com/office/powerpoint/2010/main" val="32566074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75AB4B27-1C42-C52F-306D-5AC106112766}"/>
              </a:ext>
            </a:extLst>
          </p:cNvPr>
          <p:cNvSpPr>
            <a:spLocks/>
          </p:cNvSpPr>
          <p:nvPr/>
        </p:nvSpPr>
        <p:spPr>
          <a:xfrm rot="10800000" flipV="1">
            <a:off x="4796873" y="0"/>
            <a:ext cx="7395127" cy="6858000"/>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400" u="sng" dirty="0">
              <a:solidFill>
                <a:schemeClr val="tx1"/>
              </a:solidFill>
              <a:latin typeface="Century Gothic" panose="020B0502020202020204" pitchFamily="34" charset="0"/>
            </a:endParaRPr>
          </a:p>
        </p:txBody>
      </p:sp>
      <p:sp>
        <p:nvSpPr>
          <p:cNvPr id="15" name="Rectangle 14">
            <a:extLst>
              <a:ext uri="{FF2B5EF4-FFF2-40B4-BE49-F238E27FC236}">
                <a16:creationId xmlns:a16="http://schemas.microsoft.com/office/drawing/2014/main" id="{6BCE56A3-9ACF-7C4D-A898-9EF509DC18A5}"/>
              </a:ext>
            </a:extLst>
          </p:cNvPr>
          <p:cNvSpPr/>
          <p:nvPr/>
        </p:nvSpPr>
        <p:spPr>
          <a:xfrm>
            <a:off x="1079091" y="2226346"/>
            <a:ext cx="4836926" cy="4472375"/>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1199">
              <a:latin typeface="Century Gothic" panose="020B0502020202020204" pitchFamily="34" charset="0"/>
              <a:cs typeface="Poppins Light" pitchFamily="2" charset="77"/>
            </a:endParaRPr>
          </a:p>
        </p:txBody>
      </p:sp>
      <p:sp>
        <p:nvSpPr>
          <p:cNvPr id="17" name="Oval 16">
            <a:extLst>
              <a:ext uri="{FF2B5EF4-FFF2-40B4-BE49-F238E27FC236}">
                <a16:creationId xmlns:a16="http://schemas.microsoft.com/office/drawing/2014/main" id="{201DBA75-6787-F04D-A057-D64271F7AA11}"/>
              </a:ext>
            </a:extLst>
          </p:cNvPr>
          <p:cNvSpPr/>
          <p:nvPr/>
        </p:nvSpPr>
        <p:spPr>
          <a:xfrm>
            <a:off x="1288866" y="2981633"/>
            <a:ext cx="363642" cy="363642"/>
          </a:xfrm>
          <a:prstGeom prst="ellipse">
            <a:avLst/>
          </a:prstGeom>
          <a:solidFill>
            <a:schemeClr val="bg1">
              <a:lumMod val="95000"/>
            </a:schemeClr>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1199">
              <a:solidFill>
                <a:schemeClr val="tx1"/>
              </a:solidFill>
              <a:latin typeface="Century Gothic" panose="020B0502020202020204" pitchFamily="34" charset="0"/>
              <a:ea typeface="Roboto Light" panose="02000000000000000000" pitchFamily="2" charset="0"/>
              <a:cs typeface="Poppins Light" pitchFamily="2" charset="77"/>
            </a:endParaRPr>
          </a:p>
        </p:txBody>
      </p:sp>
      <p:sp>
        <p:nvSpPr>
          <p:cNvPr id="18" name="Oval 17">
            <a:extLst>
              <a:ext uri="{FF2B5EF4-FFF2-40B4-BE49-F238E27FC236}">
                <a16:creationId xmlns:a16="http://schemas.microsoft.com/office/drawing/2014/main" id="{9AD42414-3A77-7946-BA5D-652437B2A818}"/>
              </a:ext>
            </a:extLst>
          </p:cNvPr>
          <p:cNvSpPr/>
          <p:nvPr/>
        </p:nvSpPr>
        <p:spPr>
          <a:xfrm>
            <a:off x="1280510" y="4691595"/>
            <a:ext cx="363642" cy="363642"/>
          </a:xfrm>
          <a:prstGeom prst="ellipse">
            <a:avLst/>
          </a:prstGeom>
          <a:solidFill>
            <a:schemeClr val="bg1">
              <a:lumMod val="95000"/>
            </a:schemeClr>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1199">
              <a:solidFill>
                <a:schemeClr val="tx1"/>
              </a:solidFill>
              <a:latin typeface="Century Gothic" panose="020B0502020202020204" pitchFamily="34" charset="0"/>
              <a:ea typeface="Roboto Light" panose="02000000000000000000" pitchFamily="2" charset="0"/>
              <a:cs typeface="Poppins Light" pitchFamily="2" charset="77"/>
            </a:endParaRPr>
          </a:p>
        </p:txBody>
      </p:sp>
      <p:sp>
        <p:nvSpPr>
          <p:cNvPr id="21" name="L-Shape 20">
            <a:extLst>
              <a:ext uri="{FF2B5EF4-FFF2-40B4-BE49-F238E27FC236}">
                <a16:creationId xmlns:a16="http://schemas.microsoft.com/office/drawing/2014/main" id="{7305858E-8C2E-7742-9743-902C24AAC45D}"/>
              </a:ext>
            </a:extLst>
          </p:cNvPr>
          <p:cNvSpPr/>
          <p:nvPr/>
        </p:nvSpPr>
        <p:spPr>
          <a:xfrm rot="19005742">
            <a:off x="1292132" y="4684038"/>
            <a:ext cx="398616" cy="214639"/>
          </a:xfrm>
          <a:prstGeom prst="corner">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1199">
              <a:solidFill>
                <a:schemeClr val="tx1"/>
              </a:solidFill>
              <a:latin typeface="Century Gothic" panose="020B0502020202020204" pitchFamily="34" charset="0"/>
              <a:ea typeface="Roboto Light" panose="02000000000000000000" pitchFamily="2" charset="0"/>
              <a:cs typeface="Poppins Light" pitchFamily="2" charset="77"/>
            </a:endParaRPr>
          </a:p>
        </p:txBody>
      </p:sp>
      <p:sp>
        <p:nvSpPr>
          <p:cNvPr id="28" name="Rectangle 27">
            <a:extLst>
              <a:ext uri="{FF2B5EF4-FFF2-40B4-BE49-F238E27FC236}">
                <a16:creationId xmlns:a16="http://schemas.microsoft.com/office/drawing/2014/main" id="{0F5CE1EB-D409-BB4C-9A41-766F7D262AFC}"/>
              </a:ext>
            </a:extLst>
          </p:cNvPr>
          <p:cNvSpPr/>
          <p:nvPr/>
        </p:nvSpPr>
        <p:spPr>
          <a:xfrm>
            <a:off x="6257253" y="2215658"/>
            <a:ext cx="5045932" cy="4483064"/>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1199" dirty="0">
              <a:latin typeface="Century Gothic" panose="020B0502020202020204" pitchFamily="34" charset="0"/>
              <a:cs typeface="Poppins Light" pitchFamily="2" charset="77"/>
            </a:endParaRPr>
          </a:p>
        </p:txBody>
      </p:sp>
      <p:sp>
        <p:nvSpPr>
          <p:cNvPr id="41" name="Oval 40">
            <a:extLst>
              <a:ext uri="{FF2B5EF4-FFF2-40B4-BE49-F238E27FC236}">
                <a16:creationId xmlns:a16="http://schemas.microsoft.com/office/drawing/2014/main" id="{F7ACA766-D3B0-C346-9F38-2E72D0C9CB84}"/>
              </a:ext>
            </a:extLst>
          </p:cNvPr>
          <p:cNvSpPr/>
          <p:nvPr/>
        </p:nvSpPr>
        <p:spPr>
          <a:xfrm>
            <a:off x="6599555" y="3724650"/>
            <a:ext cx="320893" cy="358994"/>
          </a:xfrm>
          <a:prstGeom prst="ellipse">
            <a:avLst/>
          </a:prstGeom>
          <a:solidFill>
            <a:schemeClr val="bg1">
              <a:lumMod val="95000"/>
            </a:schemeClr>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1199">
              <a:solidFill>
                <a:schemeClr val="tx1"/>
              </a:solidFill>
              <a:latin typeface="Century Gothic" panose="020B0502020202020204" pitchFamily="34" charset="0"/>
              <a:ea typeface="Roboto Light" panose="02000000000000000000" pitchFamily="2" charset="0"/>
              <a:cs typeface="Poppins Light" pitchFamily="2" charset="77"/>
            </a:endParaRPr>
          </a:p>
        </p:txBody>
      </p:sp>
      <p:sp>
        <p:nvSpPr>
          <p:cNvPr id="60" name="Rectangle 59">
            <a:extLst>
              <a:ext uri="{FF2B5EF4-FFF2-40B4-BE49-F238E27FC236}">
                <a16:creationId xmlns:a16="http://schemas.microsoft.com/office/drawing/2014/main" id="{CBDA7E19-306A-8B42-A917-6A3D78EE0001}"/>
              </a:ext>
            </a:extLst>
          </p:cNvPr>
          <p:cNvSpPr/>
          <p:nvPr/>
        </p:nvSpPr>
        <p:spPr>
          <a:xfrm>
            <a:off x="1083952" y="1749754"/>
            <a:ext cx="4832065" cy="491207"/>
          </a:xfrm>
          <a:prstGeom prst="rect">
            <a:avLst/>
          </a:prstGeom>
          <a:solidFill>
            <a:schemeClr val="accent1">
              <a:lumMod val="40000"/>
              <a:lumOff val="60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1199">
              <a:latin typeface="Century Gothic" panose="020B0502020202020204" pitchFamily="34" charset="0"/>
              <a:cs typeface="Poppins Light" pitchFamily="2" charset="77"/>
            </a:endParaRPr>
          </a:p>
        </p:txBody>
      </p:sp>
      <p:sp>
        <p:nvSpPr>
          <p:cNvPr id="61" name="Rectangle 60">
            <a:extLst>
              <a:ext uri="{FF2B5EF4-FFF2-40B4-BE49-F238E27FC236}">
                <a16:creationId xmlns:a16="http://schemas.microsoft.com/office/drawing/2014/main" id="{F5C62BD4-07CF-E14B-8D3C-0304D3A2D49E}"/>
              </a:ext>
            </a:extLst>
          </p:cNvPr>
          <p:cNvSpPr/>
          <p:nvPr/>
        </p:nvSpPr>
        <p:spPr>
          <a:xfrm>
            <a:off x="6257254" y="1735140"/>
            <a:ext cx="5045931" cy="491206"/>
          </a:xfrm>
          <a:prstGeom prst="rect">
            <a:avLst/>
          </a:prstGeom>
          <a:solidFill>
            <a:schemeClr val="accent2">
              <a:lumMod val="60000"/>
              <a:lumOff val="40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1199">
              <a:latin typeface="Century Gothic" panose="020B0502020202020204" pitchFamily="34" charset="0"/>
              <a:cs typeface="Poppins Light" pitchFamily="2" charset="77"/>
            </a:endParaRPr>
          </a:p>
        </p:txBody>
      </p:sp>
      <p:sp>
        <p:nvSpPr>
          <p:cNvPr id="63" name="TextBox 62">
            <a:extLst>
              <a:ext uri="{FF2B5EF4-FFF2-40B4-BE49-F238E27FC236}">
                <a16:creationId xmlns:a16="http://schemas.microsoft.com/office/drawing/2014/main" id="{EFAA4CA1-E318-CE4F-8662-3E0FFE6DA211}"/>
              </a:ext>
            </a:extLst>
          </p:cNvPr>
          <p:cNvSpPr txBox="1"/>
          <p:nvPr/>
        </p:nvSpPr>
        <p:spPr>
          <a:xfrm>
            <a:off x="1964466" y="1786933"/>
            <a:ext cx="2930639" cy="446276"/>
          </a:xfrm>
          <a:prstGeom prst="rect">
            <a:avLst/>
          </a:prstGeom>
          <a:noFill/>
        </p:spPr>
        <p:txBody>
          <a:bodyPr wrap="square" rtlCol="0">
            <a:spAutoFit/>
          </a:bodyPr>
          <a:lstStyle/>
          <a:p>
            <a:pPr algn="ctr"/>
            <a:r>
              <a:rPr lang="es-MX" sz="2300" b="1" dirty="0">
                <a:solidFill>
                  <a:srgbClr val="FF0000"/>
                </a:solidFill>
                <a:latin typeface="+mj-lt"/>
                <a:cs typeface="Poppins Medium" pitchFamily="2" charset="77"/>
              </a:rPr>
              <a:t>SYNOPSIS</a:t>
            </a:r>
          </a:p>
        </p:txBody>
      </p:sp>
      <p:sp>
        <p:nvSpPr>
          <p:cNvPr id="64" name="TextBox 63">
            <a:extLst>
              <a:ext uri="{FF2B5EF4-FFF2-40B4-BE49-F238E27FC236}">
                <a16:creationId xmlns:a16="http://schemas.microsoft.com/office/drawing/2014/main" id="{469F8A87-79C2-4C4F-B2B5-20595BA94DE8}"/>
              </a:ext>
            </a:extLst>
          </p:cNvPr>
          <p:cNvSpPr txBox="1"/>
          <p:nvPr/>
        </p:nvSpPr>
        <p:spPr>
          <a:xfrm>
            <a:off x="6181966" y="1757605"/>
            <a:ext cx="4852119" cy="446276"/>
          </a:xfrm>
          <a:prstGeom prst="rect">
            <a:avLst/>
          </a:prstGeom>
          <a:noFill/>
        </p:spPr>
        <p:txBody>
          <a:bodyPr wrap="square" rtlCol="0">
            <a:spAutoFit/>
          </a:bodyPr>
          <a:lstStyle/>
          <a:p>
            <a:pPr algn="ctr"/>
            <a:r>
              <a:rPr lang="en-US" sz="2300" b="1" dirty="0">
                <a:solidFill>
                  <a:srgbClr val="FF0000"/>
                </a:solidFill>
                <a:latin typeface="+mj-lt"/>
                <a:ea typeface="Tahoma" panose="020B0604030504040204" pitchFamily="34" charset="0"/>
                <a:cs typeface="Tahoma" panose="020B0604030504040204" pitchFamily="34" charset="0"/>
              </a:rPr>
              <a:t>SYNOPSIS</a:t>
            </a:r>
            <a:endParaRPr lang="es-MX" sz="2300" b="1" dirty="0">
              <a:solidFill>
                <a:srgbClr val="FF0000"/>
              </a:solidFill>
              <a:latin typeface="+mj-lt"/>
              <a:ea typeface="Tahoma" panose="020B0604030504040204" pitchFamily="34" charset="0"/>
              <a:cs typeface="Tahoma" panose="020B0604030504040204" pitchFamily="34" charset="0"/>
            </a:endParaRPr>
          </a:p>
        </p:txBody>
      </p:sp>
      <p:sp>
        <p:nvSpPr>
          <p:cNvPr id="65" name="L-Shape 64">
            <a:extLst>
              <a:ext uri="{FF2B5EF4-FFF2-40B4-BE49-F238E27FC236}">
                <a16:creationId xmlns:a16="http://schemas.microsoft.com/office/drawing/2014/main" id="{5963F6F5-B572-DC45-A3AF-7406C29880A2}"/>
              </a:ext>
            </a:extLst>
          </p:cNvPr>
          <p:cNvSpPr/>
          <p:nvPr/>
        </p:nvSpPr>
        <p:spPr>
          <a:xfrm rot="19005742">
            <a:off x="6563927" y="3756361"/>
            <a:ext cx="398616" cy="214639"/>
          </a:xfrm>
          <a:prstGeom prst="corne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1199">
              <a:solidFill>
                <a:schemeClr val="tx1"/>
              </a:solidFill>
              <a:latin typeface="Century Gothic" panose="020B0502020202020204" pitchFamily="34" charset="0"/>
              <a:ea typeface="Roboto Light" panose="02000000000000000000" pitchFamily="2" charset="0"/>
              <a:cs typeface="Poppins Light" pitchFamily="2" charset="77"/>
            </a:endParaRPr>
          </a:p>
        </p:txBody>
      </p:sp>
      <p:sp>
        <p:nvSpPr>
          <p:cNvPr id="71" name="L-Shape 70">
            <a:extLst>
              <a:ext uri="{FF2B5EF4-FFF2-40B4-BE49-F238E27FC236}">
                <a16:creationId xmlns:a16="http://schemas.microsoft.com/office/drawing/2014/main" id="{B3DAE7F2-F761-4F43-9042-D686D302DE59}"/>
              </a:ext>
            </a:extLst>
          </p:cNvPr>
          <p:cNvSpPr/>
          <p:nvPr/>
        </p:nvSpPr>
        <p:spPr>
          <a:xfrm rot="19005742">
            <a:off x="1271379" y="3015183"/>
            <a:ext cx="398616" cy="214639"/>
          </a:xfrm>
          <a:prstGeom prst="corner">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1199">
              <a:solidFill>
                <a:schemeClr val="tx1"/>
              </a:solidFill>
              <a:latin typeface="Century Gothic" panose="020B0502020202020204" pitchFamily="34" charset="0"/>
              <a:ea typeface="Roboto Light" panose="02000000000000000000" pitchFamily="2" charset="0"/>
              <a:cs typeface="Poppins Light" pitchFamily="2" charset="77"/>
            </a:endParaRPr>
          </a:p>
        </p:txBody>
      </p:sp>
      <p:sp>
        <p:nvSpPr>
          <p:cNvPr id="75" name="Rectangle 45">
            <a:extLst>
              <a:ext uri="{FF2B5EF4-FFF2-40B4-BE49-F238E27FC236}">
                <a16:creationId xmlns:a16="http://schemas.microsoft.com/office/drawing/2014/main" id="{976AF72F-B1D5-4C41-BD8A-ED60D59541CA}"/>
              </a:ext>
            </a:extLst>
          </p:cNvPr>
          <p:cNvSpPr/>
          <p:nvPr/>
        </p:nvSpPr>
        <p:spPr>
          <a:xfrm>
            <a:off x="5188250" y="1110068"/>
            <a:ext cx="1336969" cy="5612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 name="Oval 3">
            <a:extLst>
              <a:ext uri="{FF2B5EF4-FFF2-40B4-BE49-F238E27FC236}">
                <a16:creationId xmlns:a16="http://schemas.microsoft.com/office/drawing/2014/main" id="{781D5595-6304-1D4A-2FC9-5F77647A1B28}"/>
              </a:ext>
            </a:extLst>
          </p:cNvPr>
          <p:cNvSpPr/>
          <p:nvPr/>
        </p:nvSpPr>
        <p:spPr>
          <a:xfrm>
            <a:off x="6632983" y="5367323"/>
            <a:ext cx="363642" cy="363642"/>
          </a:xfrm>
          <a:prstGeom prst="ellipse">
            <a:avLst/>
          </a:prstGeom>
          <a:solidFill>
            <a:schemeClr val="bg1">
              <a:lumMod val="95000"/>
            </a:schemeClr>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1199">
              <a:solidFill>
                <a:schemeClr val="tx1"/>
              </a:solidFill>
              <a:latin typeface="Century Gothic" panose="020B0502020202020204" pitchFamily="34" charset="0"/>
              <a:ea typeface="Roboto Light" panose="02000000000000000000" pitchFamily="2" charset="0"/>
              <a:cs typeface="Poppins Light" pitchFamily="2" charset="77"/>
            </a:endParaRPr>
          </a:p>
        </p:txBody>
      </p:sp>
      <p:sp>
        <p:nvSpPr>
          <p:cNvPr id="5" name="L-Shape 4">
            <a:extLst>
              <a:ext uri="{FF2B5EF4-FFF2-40B4-BE49-F238E27FC236}">
                <a16:creationId xmlns:a16="http://schemas.microsoft.com/office/drawing/2014/main" id="{ACA36F5B-EAAF-BECE-6E2E-A84731DB4A9C}"/>
              </a:ext>
            </a:extLst>
          </p:cNvPr>
          <p:cNvSpPr/>
          <p:nvPr/>
        </p:nvSpPr>
        <p:spPr>
          <a:xfrm rot="19005742">
            <a:off x="6607132" y="5441823"/>
            <a:ext cx="398616" cy="214639"/>
          </a:xfrm>
          <a:prstGeom prst="corne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1199">
              <a:solidFill>
                <a:schemeClr val="tx1"/>
              </a:solidFill>
              <a:latin typeface="Century Gothic" panose="020B0502020202020204" pitchFamily="34" charset="0"/>
              <a:ea typeface="Roboto Light" panose="02000000000000000000" pitchFamily="2" charset="0"/>
              <a:cs typeface="Poppins Light" pitchFamily="2" charset="77"/>
            </a:endParaRPr>
          </a:p>
        </p:txBody>
      </p:sp>
      <p:sp>
        <p:nvSpPr>
          <p:cNvPr id="13" name="Title 1">
            <a:extLst>
              <a:ext uri="{FF2B5EF4-FFF2-40B4-BE49-F238E27FC236}">
                <a16:creationId xmlns:a16="http://schemas.microsoft.com/office/drawing/2014/main" id="{55204E18-3740-0AC7-6E96-35B00BA9DA8E}"/>
              </a:ext>
            </a:extLst>
          </p:cNvPr>
          <p:cNvSpPr txBox="1">
            <a:spLocks/>
          </p:cNvSpPr>
          <p:nvPr/>
        </p:nvSpPr>
        <p:spPr>
          <a:xfrm>
            <a:off x="3438271" y="159278"/>
            <a:ext cx="4836926" cy="100691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000" b="1" dirty="0">
                <a:solidFill>
                  <a:schemeClr val="tx2"/>
                </a:solidFill>
                <a:latin typeface="Century Gothic" panose="020B0502020202020204" pitchFamily="34" charset="0"/>
                <a:ea typeface="Lato Heavy" charset="0"/>
                <a:cs typeface="Poppins" pitchFamily="2" charset="77"/>
              </a:rPr>
              <a:t>CASE LAWS: APPEAL</a:t>
            </a:r>
          </a:p>
        </p:txBody>
      </p:sp>
      <p:sp>
        <p:nvSpPr>
          <p:cNvPr id="16" name="TextBox 15">
            <a:extLst>
              <a:ext uri="{FF2B5EF4-FFF2-40B4-BE49-F238E27FC236}">
                <a16:creationId xmlns:a16="http://schemas.microsoft.com/office/drawing/2014/main" id="{09EC69D6-46C2-9DB8-25E1-C2EFFDD4D23A}"/>
              </a:ext>
            </a:extLst>
          </p:cNvPr>
          <p:cNvSpPr txBox="1"/>
          <p:nvPr/>
        </p:nvSpPr>
        <p:spPr>
          <a:xfrm>
            <a:off x="888815" y="1345718"/>
            <a:ext cx="4967919" cy="400110"/>
          </a:xfrm>
          <a:prstGeom prst="rect">
            <a:avLst/>
          </a:prstGeom>
          <a:noFill/>
        </p:spPr>
        <p:txBody>
          <a:bodyPr wrap="square">
            <a:spAutoFit/>
          </a:bodyPr>
          <a:lstStyle/>
          <a:p>
            <a:pPr algn="ctr"/>
            <a:r>
              <a:rPr lang="en-US" sz="2000" b="1" kern="1200" dirty="0">
                <a:solidFill>
                  <a:schemeClr val="tx2"/>
                </a:solidFill>
                <a:effectLst/>
                <a:latin typeface="+mj-lt"/>
                <a:ea typeface="+mn-ea"/>
                <a:cs typeface="+mn-cs"/>
              </a:rPr>
              <a:t>Globus Petro additions Pvt. Ltd. </a:t>
            </a:r>
            <a:r>
              <a:rPr lang="en-US" sz="2000" b="1" dirty="0">
                <a:solidFill>
                  <a:srgbClr val="FF0000"/>
                </a:solidFill>
                <a:latin typeface="+mj-lt"/>
              </a:rPr>
              <a:t>VS</a:t>
            </a:r>
            <a:r>
              <a:rPr lang="en-US" sz="2000" b="1" kern="1200" dirty="0">
                <a:solidFill>
                  <a:schemeClr val="tx2"/>
                </a:solidFill>
                <a:effectLst/>
                <a:latin typeface="+mj-lt"/>
                <a:ea typeface="+mn-ea"/>
                <a:cs typeface="+mn-cs"/>
              </a:rPr>
              <a:t> UOI &amp; Ors.</a:t>
            </a:r>
            <a:endParaRPr lang="en-IN" sz="2000" b="1" dirty="0">
              <a:solidFill>
                <a:schemeClr val="tx2"/>
              </a:solidFill>
              <a:latin typeface="+mj-lt"/>
            </a:endParaRPr>
          </a:p>
        </p:txBody>
      </p:sp>
      <p:sp>
        <p:nvSpPr>
          <p:cNvPr id="12" name="TextBox 11">
            <a:extLst>
              <a:ext uri="{FF2B5EF4-FFF2-40B4-BE49-F238E27FC236}">
                <a16:creationId xmlns:a16="http://schemas.microsoft.com/office/drawing/2014/main" id="{D6A3A503-B6C2-E901-562B-C441A2C1ABD3}"/>
              </a:ext>
            </a:extLst>
          </p:cNvPr>
          <p:cNvSpPr txBox="1"/>
          <p:nvPr/>
        </p:nvSpPr>
        <p:spPr>
          <a:xfrm>
            <a:off x="6758058" y="1359460"/>
            <a:ext cx="3976204" cy="400110"/>
          </a:xfrm>
          <a:prstGeom prst="rect">
            <a:avLst/>
          </a:prstGeom>
          <a:noFill/>
        </p:spPr>
        <p:txBody>
          <a:bodyPr wrap="square">
            <a:spAutoFit/>
          </a:bodyPr>
          <a:lstStyle/>
          <a:p>
            <a:pPr marL="0" indent="0" algn="just">
              <a:buNone/>
            </a:pPr>
            <a:r>
              <a:rPr lang="en-US" sz="2000" b="1" dirty="0" err="1">
                <a:solidFill>
                  <a:schemeClr val="tx2"/>
                </a:solidFill>
                <a:latin typeface="+mj-lt"/>
              </a:rPr>
              <a:t>Mehendi</a:t>
            </a:r>
            <a:r>
              <a:rPr lang="en-US" sz="2000" b="1" dirty="0">
                <a:solidFill>
                  <a:schemeClr val="tx2"/>
                </a:solidFill>
                <a:latin typeface="+mj-lt"/>
              </a:rPr>
              <a:t> Hasan </a:t>
            </a:r>
            <a:r>
              <a:rPr lang="en-US" sz="2000" b="1" dirty="0" err="1">
                <a:solidFill>
                  <a:schemeClr val="tx2"/>
                </a:solidFill>
                <a:latin typeface="+mj-lt"/>
              </a:rPr>
              <a:t>Rahemutulla</a:t>
            </a:r>
            <a:r>
              <a:rPr lang="en-US" sz="2000" b="1" dirty="0">
                <a:solidFill>
                  <a:schemeClr val="tx2"/>
                </a:solidFill>
                <a:latin typeface="+mj-lt"/>
              </a:rPr>
              <a:t> </a:t>
            </a:r>
            <a:r>
              <a:rPr lang="en-US" sz="2000" b="1" dirty="0" err="1">
                <a:solidFill>
                  <a:schemeClr val="tx2"/>
                </a:solidFill>
                <a:latin typeface="+mj-lt"/>
              </a:rPr>
              <a:t>Hariyani</a:t>
            </a:r>
            <a:endParaRPr lang="en-US" b="1" dirty="0">
              <a:solidFill>
                <a:schemeClr val="tx2"/>
              </a:solidFill>
              <a:latin typeface="+mj-lt"/>
            </a:endParaRPr>
          </a:p>
        </p:txBody>
      </p:sp>
      <p:sp>
        <p:nvSpPr>
          <p:cNvPr id="19" name="TextBox 18">
            <a:extLst>
              <a:ext uri="{FF2B5EF4-FFF2-40B4-BE49-F238E27FC236}">
                <a16:creationId xmlns:a16="http://schemas.microsoft.com/office/drawing/2014/main" id="{EF10C661-9D4F-8B20-1996-B98CA6346C33}"/>
              </a:ext>
            </a:extLst>
          </p:cNvPr>
          <p:cNvSpPr txBox="1"/>
          <p:nvPr/>
        </p:nvSpPr>
        <p:spPr>
          <a:xfrm>
            <a:off x="1766926" y="2753682"/>
            <a:ext cx="3857023" cy="553998"/>
          </a:xfrm>
          <a:prstGeom prst="rect">
            <a:avLst/>
          </a:prstGeom>
          <a:noFill/>
        </p:spPr>
        <p:txBody>
          <a:bodyPr wrap="square" rtlCol="0">
            <a:spAutoFit/>
          </a:bodyPr>
          <a:lstStyle/>
          <a:p>
            <a:pPr algn="just"/>
            <a:r>
              <a:rPr lang="en-US" sz="1500" dirty="0">
                <a:latin typeface="+mj-lt"/>
              </a:rPr>
              <a:t>T</a:t>
            </a:r>
            <a:r>
              <a:rPr lang="en-US" sz="1500" kern="1200" dirty="0">
                <a:effectLst/>
                <a:latin typeface="+mj-lt"/>
                <a:ea typeface="+mn-ea"/>
                <a:cs typeface="+mn-cs"/>
              </a:rPr>
              <a:t>he taxpayer has submitted a refund application pursuant to a favorable appellate order.</a:t>
            </a:r>
            <a:endParaRPr lang="en-IN" sz="1500" dirty="0">
              <a:latin typeface="+mj-lt"/>
            </a:endParaRPr>
          </a:p>
        </p:txBody>
      </p:sp>
      <p:sp>
        <p:nvSpPr>
          <p:cNvPr id="20" name="TextBox 19">
            <a:extLst>
              <a:ext uri="{FF2B5EF4-FFF2-40B4-BE49-F238E27FC236}">
                <a16:creationId xmlns:a16="http://schemas.microsoft.com/office/drawing/2014/main" id="{2A61E183-2CAB-3703-849D-10D6A6FC5E00}"/>
              </a:ext>
            </a:extLst>
          </p:cNvPr>
          <p:cNvSpPr txBox="1"/>
          <p:nvPr/>
        </p:nvSpPr>
        <p:spPr>
          <a:xfrm>
            <a:off x="1747266" y="4229224"/>
            <a:ext cx="4035008" cy="1246495"/>
          </a:xfrm>
          <a:prstGeom prst="rect">
            <a:avLst/>
          </a:prstGeom>
          <a:noFill/>
        </p:spPr>
        <p:txBody>
          <a:bodyPr wrap="square" rtlCol="0">
            <a:spAutoFit/>
          </a:bodyPr>
          <a:lstStyle/>
          <a:p>
            <a:pPr marL="0" indent="0" algn="just">
              <a:buNone/>
            </a:pPr>
            <a:r>
              <a:rPr lang="en-US" sz="1500" dirty="0">
                <a:latin typeface="+mj-lt"/>
              </a:rPr>
              <a:t>The adjudicating authority cannot refuse to comply with that appellate order on the ground that the adjudicating authority has reviewed the said order and decided to prefer an appeal against the same.</a:t>
            </a:r>
          </a:p>
        </p:txBody>
      </p:sp>
      <p:sp>
        <p:nvSpPr>
          <p:cNvPr id="25" name="TextBox 24">
            <a:extLst>
              <a:ext uri="{FF2B5EF4-FFF2-40B4-BE49-F238E27FC236}">
                <a16:creationId xmlns:a16="http://schemas.microsoft.com/office/drawing/2014/main" id="{4AB584D7-2086-9081-D2A6-55B50E5A0534}"/>
              </a:ext>
            </a:extLst>
          </p:cNvPr>
          <p:cNvSpPr txBox="1"/>
          <p:nvPr/>
        </p:nvSpPr>
        <p:spPr>
          <a:xfrm>
            <a:off x="7157671" y="3372510"/>
            <a:ext cx="3902516" cy="1246495"/>
          </a:xfrm>
          <a:prstGeom prst="rect">
            <a:avLst/>
          </a:prstGeom>
          <a:noFill/>
        </p:spPr>
        <p:txBody>
          <a:bodyPr wrap="square" rtlCol="0">
            <a:spAutoFit/>
          </a:bodyPr>
          <a:lstStyle/>
          <a:p>
            <a:pPr marL="0" indent="0" algn="just">
              <a:buNone/>
            </a:pPr>
            <a:r>
              <a:rPr lang="en-US" sz="1500" kern="1200" dirty="0">
                <a:effectLst/>
                <a:latin typeface="+mj-lt"/>
                <a:ea typeface="+mn-ea"/>
                <a:cs typeface="+mn-cs"/>
              </a:rPr>
              <a:t>First Appellate Authority rejected the said appeal as it was of view that the said consignee has no right to file appeal as only Mr. Akash Sharma (the driver/in-charge), against whom the order is passed, has right to file appeal.</a:t>
            </a:r>
            <a:endParaRPr lang="en-US" sz="1500" dirty="0">
              <a:latin typeface="+mj-lt"/>
            </a:endParaRPr>
          </a:p>
        </p:txBody>
      </p:sp>
      <p:sp>
        <p:nvSpPr>
          <p:cNvPr id="26" name="TextBox 25">
            <a:extLst>
              <a:ext uri="{FF2B5EF4-FFF2-40B4-BE49-F238E27FC236}">
                <a16:creationId xmlns:a16="http://schemas.microsoft.com/office/drawing/2014/main" id="{D23B4F8E-BD9F-EE65-21BD-2C1D9C3C09E3}"/>
              </a:ext>
            </a:extLst>
          </p:cNvPr>
          <p:cNvSpPr txBox="1"/>
          <p:nvPr/>
        </p:nvSpPr>
        <p:spPr>
          <a:xfrm>
            <a:off x="7149285" y="4852472"/>
            <a:ext cx="3902516" cy="1723549"/>
          </a:xfrm>
          <a:prstGeom prst="rect">
            <a:avLst/>
          </a:prstGeom>
          <a:noFill/>
        </p:spPr>
        <p:txBody>
          <a:bodyPr wrap="square" rtlCol="0">
            <a:spAutoFit/>
          </a:bodyPr>
          <a:lstStyle/>
          <a:p>
            <a:pPr marL="0" indent="0" algn="just" rtl="0" eaLnBrk="1" latinLnBrk="0" hangingPunct="1">
              <a:spcBef>
                <a:spcPts val="1000"/>
              </a:spcBef>
              <a:spcAft>
                <a:spcPts val="0"/>
              </a:spcAft>
            </a:pPr>
            <a:r>
              <a:rPr lang="en-US" sz="1500" kern="1200" dirty="0">
                <a:effectLst/>
                <a:latin typeface="+mj-lt"/>
                <a:ea typeface="+mn-ea"/>
                <a:cs typeface="+mn-cs"/>
              </a:rPr>
              <a:t>Court held that though the adjudication proceeding was initiated and passed against the driver/in-charge of the vehicle in question, the petitioner’s concern being the consignee of the goods, had a reason to be aggrieved by the said order of the adjudicating authority.</a:t>
            </a:r>
            <a:endParaRPr lang="en-IN" sz="1500" dirty="0">
              <a:effectLst/>
              <a:latin typeface="+mj-lt"/>
            </a:endParaRPr>
          </a:p>
          <a:p>
            <a:pPr marL="0" indent="0" algn="just">
              <a:buNone/>
            </a:pPr>
            <a:endParaRPr lang="en-US" sz="1600" dirty="0">
              <a:latin typeface="+mj-lt"/>
            </a:endParaRPr>
          </a:p>
        </p:txBody>
      </p:sp>
      <p:sp>
        <p:nvSpPr>
          <p:cNvPr id="2" name="Oval 1">
            <a:extLst>
              <a:ext uri="{FF2B5EF4-FFF2-40B4-BE49-F238E27FC236}">
                <a16:creationId xmlns:a16="http://schemas.microsoft.com/office/drawing/2014/main" id="{778E974E-DF05-19A3-6A4F-5B6852CAA3EC}"/>
              </a:ext>
            </a:extLst>
          </p:cNvPr>
          <p:cNvSpPr/>
          <p:nvPr/>
        </p:nvSpPr>
        <p:spPr>
          <a:xfrm>
            <a:off x="6597611" y="2613860"/>
            <a:ext cx="320893" cy="358994"/>
          </a:xfrm>
          <a:prstGeom prst="ellipse">
            <a:avLst/>
          </a:prstGeom>
          <a:solidFill>
            <a:schemeClr val="bg1">
              <a:lumMod val="95000"/>
            </a:schemeClr>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1199">
              <a:solidFill>
                <a:schemeClr val="tx1"/>
              </a:solidFill>
              <a:latin typeface="Century Gothic" panose="020B0502020202020204" pitchFamily="34" charset="0"/>
              <a:ea typeface="Roboto Light" panose="02000000000000000000" pitchFamily="2" charset="0"/>
              <a:cs typeface="Poppins Light" pitchFamily="2" charset="77"/>
            </a:endParaRPr>
          </a:p>
        </p:txBody>
      </p:sp>
      <p:sp>
        <p:nvSpPr>
          <p:cNvPr id="3" name="L-Shape 2">
            <a:extLst>
              <a:ext uri="{FF2B5EF4-FFF2-40B4-BE49-F238E27FC236}">
                <a16:creationId xmlns:a16="http://schemas.microsoft.com/office/drawing/2014/main" id="{ABED575F-7821-153E-7CA7-73661942D826}"/>
              </a:ext>
            </a:extLst>
          </p:cNvPr>
          <p:cNvSpPr/>
          <p:nvPr/>
        </p:nvSpPr>
        <p:spPr>
          <a:xfrm rot="19005742">
            <a:off x="6558749" y="2639570"/>
            <a:ext cx="398616" cy="214639"/>
          </a:xfrm>
          <a:prstGeom prst="corne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1199">
              <a:solidFill>
                <a:schemeClr val="tx1"/>
              </a:solidFill>
              <a:latin typeface="Century Gothic" panose="020B0502020202020204" pitchFamily="34" charset="0"/>
              <a:ea typeface="Roboto Light" panose="02000000000000000000" pitchFamily="2" charset="0"/>
              <a:cs typeface="Poppins Light" pitchFamily="2" charset="77"/>
            </a:endParaRPr>
          </a:p>
        </p:txBody>
      </p:sp>
      <p:sp>
        <p:nvSpPr>
          <p:cNvPr id="6" name="TextBox 5">
            <a:extLst>
              <a:ext uri="{FF2B5EF4-FFF2-40B4-BE49-F238E27FC236}">
                <a16:creationId xmlns:a16="http://schemas.microsoft.com/office/drawing/2014/main" id="{E59581BD-7517-8406-DE7B-A653EA1F862C}"/>
              </a:ext>
            </a:extLst>
          </p:cNvPr>
          <p:cNvSpPr txBox="1"/>
          <p:nvPr/>
        </p:nvSpPr>
        <p:spPr>
          <a:xfrm>
            <a:off x="7157531" y="2267317"/>
            <a:ext cx="3857023" cy="1015663"/>
          </a:xfrm>
          <a:prstGeom prst="rect">
            <a:avLst/>
          </a:prstGeom>
          <a:noFill/>
        </p:spPr>
        <p:txBody>
          <a:bodyPr wrap="square" rtlCol="0">
            <a:spAutoFit/>
          </a:bodyPr>
          <a:lstStyle/>
          <a:p>
            <a:pPr algn="just"/>
            <a:r>
              <a:rPr lang="en-US" sz="1500" kern="1200" dirty="0">
                <a:effectLst/>
                <a:latin typeface="+mj-lt"/>
                <a:ea typeface="+mn-ea"/>
                <a:cs typeface="+mn-cs"/>
              </a:rPr>
              <a:t>A vehicle was intercepted at </a:t>
            </a:r>
            <a:r>
              <a:rPr lang="en-US" sz="1500" kern="1200" dirty="0" err="1">
                <a:effectLst/>
                <a:latin typeface="+mj-lt"/>
                <a:ea typeface="+mn-ea"/>
                <a:cs typeface="+mn-cs"/>
              </a:rPr>
              <a:t>Alipurduar</a:t>
            </a:r>
            <a:r>
              <a:rPr lang="en-US" sz="1500" kern="1200" dirty="0">
                <a:effectLst/>
                <a:latin typeface="+mj-lt"/>
                <a:ea typeface="+mn-ea"/>
                <a:cs typeface="+mn-cs"/>
              </a:rPr>
              <a:t> Zone, West Bengal and later Order was passed against the alleged driver/person-in-charge of the relevant vehicle.</a:t>
            </a:r>
            <a:endParaRPr lang="en-IN" sz="1500" dirty="0">
              <a:latin typeface="+mj-lt"/>
            </a:endParaRPr>
          </a:p>
        </p:txBody>
      </p:sp>
    </p:spTree>
    <p:extLst>
      <p:ext uri="{BB962C8B-B14F-4D97-AF65-F5344CB8AC3E}">
        <p14:creationId xmlns:p14="http://schemas.microsoft.com/office/powerpoint/2010/main" val="2288671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75AB4B27-1C42-C52F-306D-5AC106112766}"/>
              </a:ext>
            </a:extLst>
          </p:cNvPr>
          <p:cNvSpPr>
            <a:spLocks/>
          </p:cNvSpPr>
          <p:nvPr/>
        </p:nvSpPr>
        <p:spPr>
          <a:xfrm rot="10800000" flipV="1">
            <a:off x="4796873" y="0"/>
            <a:ext cx="7395127" cy="6858000"/>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400" u="sng" dirty="0">
              <a:solidFill>
                <a:schemeClr val="tx1"/>
              </a:solidFill>
              <a:latin typeface="Century Gothic" panose="020B0502020202020204" pitchFamily="34" charset="0"/>
            </a:endParaRPr>
          </a:p>
        </p:txBody>
      </p:sp>
      <p:sp>
        <p:nvSpPr>
          <p:cNvPr id="15" name="Rectangle 14">
            <a:extLst>
              <a:ext uri="{FF2B5EF4-FFF2-40B4-BE49-F238E27FC236}">
                <a16:creationId xmlns:a16="http://schemas.microsoft.com/office/drawing/2014/main" id="{6BCE56A3-9ACF-7C4D-A898-9EF509DC18A5}"/>
              </a:ext>
            </a:extLst>
          </p:cNvPr>
          <p:cNvSpPr/>
          <p:nvPr/>
        </p:nvSpPr>
        <p:spPr>
          <a:xfrm>
            <a:off x="1090917" y="2226347"/>
            <a:ext cx="4836926" cy="4472375"/>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1199">
              <a:latin typeface="Century Gothic" panose="020B0502020202020204" pitchFamily="34" charset="0"/>
              <a:cs typeface="Poppins Light" pitchFamily="2" charset="77"/>
            </a:endParaRPr>
          </a:p>
        </p:txBody>
      </p:sp>
      <p:sp>
        <p:nvSpPr>
          <p:cNvPr id="17" name="Oval 16">
            <a:extLst>
              <a:ext uri="{FF2B5EF4-FFF2-40B4-BE49-F238E27FC236}">
                <a16:creationId xmlns:a16="http://schemas.microsoft.com/office/drawing/2014/main" id="{201DBA75-6787-F04D-A057-D64271F7AA11}"/>
              </a:ext>
            </a:extLst>
          </p:cNvPr>
          <p:cNvSpPr/>
          <p:nvPr/>
        </p:nvSpPr>
        <p:spPr>
          <a:xfrm>
            <a:off x="1288866" y="2981633"/>
            <a:ext cx="363642" cy="363642"/>
          </a:xfrm>
          <a:prstGeom prst="ellipse">
            <a:avLst/>
          </a:prstGeom>
          <a:solidFill>
            <a:schemeClr val="bg1">
              <a:lumMod val="95000"/>
            </a:schemeClr>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1199">
              <a:solidFill>
                <a:schemeClr val="tx1"/>
              </a:solidFill>
              <a:latin typeface="Century Gothic" panose="020B0502020202020204" pitchFamily="34" charset="0"/>
              <a:ea typeface="Roboto Light" panose="02000000000000000000" pitchFamily="2" charset="0"/>
              <a:cs typeface="Poppins Light" pitchFamily="2" charset="77"/>
            </a:endParaRPr>
          </a:p>
        </p:txBody>
      </p:sp>
      <p:sp>
        <p:nvSpPr>
          <p:cNvPr id="18" name="Oval 17">
            <a:extLst>
              <a:ext uri="{FF2B5EF4-FFF2-40B4-BE49-F238E27FC236}">
                <a16:creationId xmlns:a16="http://schemas.microsoft.com/office/drawing/2014/main" id="{9AD42414-3A77-7946-BA5D-652437B2A818}"/>
              </a:ext>
            </a:extLst>
          </p:cNvPr>
          <p:cNvSpPr/>
          <p:nvPr/>
        </p:nvSpPr>
        <p:spPr>
          <a:xfrm>
            <a:off x="1309619" y="4264020"/>
            <a:ext cx="363642" cy="363642"/>
          </a:xfrm>
          <a:prstGeom prst="ellipse">
            <a:avLst/>
          </a:prstGeom>
          <a:solidFill>
            <a:schemeClr val="bg1">
              <a:lumMod val="95000"/>
            </a:schemeClr>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1199">
              <a:solidFill>
                <a:schemeClr val="tx1"/>
              </a:solidFill>
              <a:latin typeface="Century Gothic" panose="020B0502020202020204" pitchFamily="34" charset="0"/>
              <a:ea typeface="Roboto Light" panose="02000000000000000000" pitchFamily="2" charset="0"/>
              <a:cs typeface="Poppins Light" pitchFamily="2" charset="77"/>
            </a:endParaRPr>
          </a:p>
        </p:txBody>
      </p:sp>
      <p:sp>
        <p:nvSpPr>
          <p:cNvPr id="21" name="L-Shape 20">
            <a:extLst>
              <a:ext uri="{FF2B5EF4-FFF2-40B4-BE49-F238E27FC236}">
                <a16:creationId xmlns:a16="http://schemas.microsoft.com/office/drawing/2014/main" id="{7305858E-8C2E-7742-9743-902C24AAC45D}"/>
              </a:ext>
            </a:extLst>
          </p:cNvPr>
          <p:cNvSpPr/>
          <p:nvPr/>
        </p:nvSpPr>
        <p:spPr>
          <a:xfrm rot="19005742">
            <a:off x="1283693" y="4334240"/>
            <a:ext cx="398616" cy="178688"/>
          </a:xfrm>
          <a:prstGeom prst="corner">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1199">
              <a:solidFill>
                <a:schemeClr val="tx1"/>
              </a:solidFill>
              <a:latin typeface="Century Gothic" panose="020B0502020202020204" pitchFamily="34" charset="0"/>
              <a:ea typeface="Roboto Light" panose="02000000000000000000" pitchFamily="2" charset="0"/>
              <a:cs typeface="Poppins Light" pitchFamily="2" charset="77"/>
            </a:endParaRPr>
          </a:p>
        </p:txBody>
      </p:sp>
      <p:sp>
        <p:nvSpPr>
          <p:cNvPr id="28" name="Rectangle 27">
            <a:extLst>
              <a:ext uri="{FF2B5EF4-FFF2-40B4-BE49-F238E27FC236}">
                <a16:creationId xmlns:a16="http://schemas.microsoft.com/office/drawing/2014/main" id="{0F5CE1EB-D409-BB4C-9A41-766F7D262AFC}"/>
              </a:ext>
            </a:extLst>
          </p:cNvPr>
          <p:cNvSpPr/>
          <p:nvPr/>
        </p:nvSpPr>
        <p:spPr>
          <a:xfrm>
            <a:off x="6244962" y="2182052"/>
            <a:ext cx="5045932" cy="4483064"/>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1199" dirty="0">
              <a:latin typeface="Century Gothic" panose="020B0502020202020204" pitchFamily="34" charset="0"/>
              <a:cs typeface="Poppins Light" pitchFamily="2" charset="77"/>
            </a:endParaRPr>
          </a:p>
        </p:txBody>
      </p:sp>
      <p:sp>
        <p:nvSpPr>
          <p:cNvPr id="60" name="Rectangle 59">
            <a:extLst>
              <a:ext uri="{FF2B5EF4-FFF2-40B4-BE49-F238E27FC236}">
                <a16:creationId xmlns:a16="http://schemas.microsoft.com/office/drawing/2014/main" id="{CBDA7E19-306A-8B42-A917-6A3D78EE0001}"/>
              </a:ext>
            </a:extLst>
          </p:cNvPr>
          <p:cNvSpPr/>
          <p:nvPr/>
        </p:nvSpPr>
        <p:spPr>
          <a:xfrm>
            <a:off x="1095777" y="1794089"/>
            <a:ext cx="4832065" cy="491207"/>
          </a:xfrm>
          <a:prstGeom prst="rect">
            <a:avLst/>
          </a:prstGeom>
          <a:solidFill>
            <a:schemeClr val="accent1">
              <a:lumMod val="40000"/>
              <a:lumOff val="60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1199">
              <a:latin typeface="Century Gothic" panose="020B0502020202020204" pitchFamily="34" charset="0"/>
              <a:cs typeface="Poppins Light" pitchFamily="2" charset="77"/>
            </a:endParaRPr>
          </a:p>
        </p:txBody>
      </p:sp>
      <p:sp>
        <p:nvSpPr>
          <p:cNvPr id="61" name="Rectangle 60">
            <a:extLst>
              <a:ext uri="{FF2B5EF4-FFF2-40B4-BE49-F238E27FC236}">
                <a16:creationId xmlns:a16="http://schemas.microsoft.com/office/drawing/2014/main" id="{F5C62BD4-07CF-E14B-8D3C-0304D3A2D49E}"/>
              </a:ext>
            </a:extLst>
          </p:cNvPr>
          <p:cNvSpPr/>
          <p:nvPr/>
        </p:nvSpPr>
        <p:spPr>
          <a:xfrm>
            <a:off x="6244963" y="1800263"/>
            <a:ext cx="5045931" cy="491206"/>
          </a:xfrm>
          <a:prstGeom prst="rect">
            <a:avLst/>
          </a:prstGeom>
          <a:solidFill>
            <a:schemeClr val="accent2">
              <a:lumMod val="60000"/>
              <a:lumOff val="40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1199">
              <a:latin typeface="Century Gothic" panose="020B0502020202020204" pitchFamily="34" charset="0"/>
              <a:cs typeface="Poppins Light" pitchFamily="2" charset="77"/>
            </a:endParaRPr>
          </a:p>
        </p:txBody>
      </p:sp>
      <p:sp>
        <p:nvSpPr>
          <p:cNvPr id="63" name="TextBox 62">
            <a:extLst>
              <a:ext uri="{FF2B5EF4-FFF2-40B4-BE49-F238E27FC236}">
                <a16:creationId xmlns:a16="http://schemas.microsoft.com/office/drawing/2014/main" id="{EFAA4CA1-E318-CE4F-8662-3E0FFE6DA211}"/>
              </a:ext>
            </a:extLst>
          </p:cNvPr>
          <p:cNvSpPr txBox="1"/>
          <p:nvPr/>
        </p:nvSpPr>
        <p:spPr>
          <a:xfrm>
            <a:off x="1911473" y="1795911"/>
            <a:ext cx="2930639" cy="446276"/>
          </a:xfrm>
          <a:prstGeom prst="rect">
            <a:avLst/>
          </a:prstGeom>
          <a:noFill/>
        </p:spPr>
        <p:txBody>
          <a:bodyPr wrap="square" rtlCol="0">
            <a:spAutoFit/>
          </a:bodyPr>
          <a:lstStyle/>
          <a:p>
            <a:pPr algn="ctr"/>
            <a:r>
              <a:rPr lang="es-MX" sz="2300" b="1" dirty="0">
                <a:solidFill>
                  <a:srgbClr val="FF0000"/>
                </a:solidFill>
                <a:latin typeface="+mj-lt"/>
                <a:cs typeface="Poppins Medium" pitchFamily="2" charset="77"/>
              </a:rPr>
              <a:t>FACTS</a:t>
            </a:r>
          </a:p>
        </p:txBody>
      </p:sp>
      <p:sp>
        <p:nvSpPr>
          <p:cNvPr id="64" name="TextBox 63">
            <a:extLst>
              <a:ext uri="{FF2B5EF4-FFF2-40B4-BE49-F238E27FC236}">
                <a16:creationId xmlns:a16="http://schemas.microsoft.com/office/drawing/2014/main" id="{469F8A87-79C2-4C4F-B2B5-20595BA94DE8}"/>
              </a:ext>
            </a:extLst>
          </p:cNvPr>
          <p:cNvSpPr txBox="1"/>
          <p:nvPr/>
        </p:nvSpPr>
        <p:spPr>
          <a:xfrm>
            <a:off x="6244104" y="1801265"/>
            <a:ext cx="4852119" cy="446276"/>
          </a:xfrm>
          <a:prstGeom prst="rect">
            <a:avLst/>
          </a:prstGeom>
          <a:noFill/>
        </p:spPr>
        <p:txBody>
          <a:bodyPr wrap="square" rtlCol="0">
            <a:spAutoFit/>
          </a:bodyPr>
          <a:lstStyle/>
          <a:p>
            <a:pPr algn="ctr"/>
            <a:r>
              <a:rPr lang="en-US" sz="2300" b="1" dirty="0">
                <a:solidFill>
                  <a:srgbClr val="FF0000"/>
                </a:solidFill>
                <a:latin typeface="+mj-lt"/>
                <a:ea typeface="Tahoma" panose="020B0604030504040204" pitchFamily="34" charset="0"/>
                <a:cs typeface="Tahoma" panose="020B0604030504040204" pitchFamily="34" charset="0"/>
              </a:rPr>
              <a:t>JUDGEMENT</a:t>
            </a:r>
            <a:endParaRPr lang="es-MX" sz="2300" b="1" dirty="0">
              <a:solidFill>
                <a:srgbClr val="FF0000"/>
              </a:solidFill>
              <a:latin typeface="+mj-lt"/>
              <a:ea typeface="Tahoma" panose="020B0604030504040204" pitchFamily="34" charset="0"/>
              <a:cs typeface="Tahoma" panose="020B0604030504040204" pitchFamily="34" charset="0"/>
            </a:endParaRPr>
          </a:p>
        </p:txBody>
      </p:sp>
      <p:sp>
        <p:nvSpPr>
          <p:cNvPr id="71" name="L-Shape 70">
            <a:extLst>
              <a:ext uri="{FF2B5EF4-FFF2-40B4-BE49-F238E27FC236}">
                <a16:creationId xmlns:a16="http://schemas.microsoft.com/office/drawing/2014/main" id="{B3DAE7F2-F761-4F43-9042-D686D302DE59}"/>
              </a:ext>
            </a:extLst>
          </p:cNvPr>
          <p:cNvSpPr/>
          <p:nvPr/>
        </p:nvSpPr>
        <p:spPr>
          <a:xfrm rot="19005742">
            <a:off x="1271379" y="3015183"/>
            <a:ext cx="398616" cy="214639"/>
          </a:xfrm>
          <a:prstGeom prst="corner">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1199">
              <a:solidFill>
                <a:schemeClr val="tx1"/>
              </a:solidFill>
              <a:latin typeface="Century Gothic" panose="020B0502020202020204" pitchFamily="34" charset="0"/>
              <a:ea typeface="Roboto Light" panose="02000000000000000000" pitchFamily="2" charset="0"/>
              <a:cs typeface="Poppins Light" pitchFamily="2" charset="77"/>
            </a:endParaRPr>
          </a:p>
        </p:txBody>
      </p:sp>
      <p:sp>
        <p:nvSpPr>
          <p:cNvPr id="75" name="Rectangle 45">
            <a:extLst>
              <a:ext uri="{FF2B5EF4-FFF2-40B4-BE49-F238E27FC236}">
                <a16:creationId xmlns:a16="http://schemas.microsoft.com/office/drawing/2014/main" id="{976AF72F-B1D5-4C41-BD8A-ED60D59541CA}"/>
              </a:ext>
            </a:extLst>
          </p:cNvPr>
          <p:cNvSpPr/>
          <p:nvPr/>
        </p:nvSpPr>
        <p:spPr>
          <a:xfrm>
            <a:off x="5188250" y="1110068"/>
            <a:ext cx="1336969" cy="5612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 name="Oval 3">
            <a:extLst>
              <a:ext uri="{FF2B5EF4-FFF2-40B4-BE49-F238E27FC236}">
                <a16:creationId xmlns:a16="http://schemas.microsoft.com/office/drawing/2014/main" id="{781D5595-6304-1D4A-2FC9-5F77647A1B28}"/>
              </a:ext>
            </a:extLst>
          </p:cNvPr>
          <p:cNvSpPr/>
          <p:nvPr/>
        </p:nvSpPr>
        <p:spPr>
          <a:xfrm>
            <a:off x="6624619" y="5096025"/>
            <a:ext cx="363642" cy="363642"/>
          </a:xfrm>
          <a:prstGeom prst="ellipse">
            <a:avLst/>
          </a:prstGeom>
          <a:solidFill>
            <a:schemeClr val="bg1">
              <a:lumMod val="95000"/>
            </a:schemeClr>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1199">
              <a:solidFill>
                <a:schemeClr val="tx1"/>
              </a:solidFill>
              <a:latin typeface="Century Gothic" panose="020B0502020202020204" pitchFamily="34" charset="0"/>
              <a:ea typeface="Roboto Light" panose="02000000000000000000" pitchFamily="2" charset="0"/>
              <a:cs typeface="Poppins Light" pitchFamily="2" charset="77"/>
            </a:endParaRPr>
          </a:p>
        </p:txBody>
      </p:sp>
      <p:sp>
        <p:nvSpPr>
          <p:cNvPr id="5" name="L-Shape 4">
            <a:extLst>
              <a:ext uri="{FF2B5EF4-FFF2-40B4-BE49-F238E27FC236}">
                <a16:creationId xmlns:a16="http://schemas.microsoft.com/office/drawing/2014/main" id="{ACA36F5B-EAAF-BECE-6E2E-A84731DB4A9C}"/>
              </a:ext>
            </a:extLst>
          </p:cNvPr>
          <p:cNvSpPr/>
          <p:nvPr/>
        </p:nvSpPr>
        <p:spPr>
          <a:xfrm rot="19005742">
            <a:off x="6585252" y="5162272"/>
            <a:ext cx="398616" cy="214639"/>
          </a:xfrm>
          <a:prstGeom prst="corne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1199">
              <a:solidFill>
                <a:schemeClr val="tx1"/>
              </a:solidFill>
              <a:latin typeface="Century Gothic" panose="020B0502020202020204" pitchFamily="34" charset="0"/>
              <a:ea typeface="Roboto Light" panose="02000000000000000000" pitchFamily="2" charset="0"/>
              <a:cs typeface="Poppins Light" pitchFamily="2" charset="77"/>
            </a:endParaRPr>
          </a:p>
        </p:txBody>
      </p:sp>
      <p:sp>
        <p:nvSpPr>
          <p:cNvPr id="13" name="Title 1">
            <a:extLst>
              <a:ext uri="{FF2B5EF4-FFF2-40B4-BE49-F238E27FC236}">
                <a16:creationId xmlns:a16="http://schemas.microsoft.com/office/drawing/2014/main" id="{55204E18-3740-0AC7-6E96-35B00BA9DA8E}"/>
              </a:ext>
            </a:extLst>
          </p:cNvPr>
          <p:cNvSpPr txBox="1">
            <a:spLocks/>
          </p:cNvSpPr>
          <p:nvPr/>
        </p:nvSpPr>
        <p:spPr>
          <a:xfrm>
            <a:off x="3438271" y="159278"/>
            <a:ext cx="4836926" cy="100691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000" b="1" dirty="0">
                <a:solidFill>
                  <a:schemeClr val="tx2"/>
                </a:solidFill>
                <a:latin typeface="Century Gothic" panose="020B0502020202020204" pitchFamily="34" charset="0"/>
                <a:ea typeface="Lato Heavy" charset="0"/>
                <a:cs typeface="Poppins" pitchFamily="2" charset="77"/>
              </a:rPr>
              <a:t>CASE LAWS: APPEAL</a:t>
            </a:r>
          </a:p>
        </p:txBody>
      </p:sp>
      <p:sp>
        <p:nvSpPr>
          <p:cNvPr id="16" name="TextBox 15">
            <a:extLst>
              <a:ext uri="{FF2B5EF4-FFF2-40B4-BE49-F238E27FC236}">
                <a16:creationId xmlns:a16="http://schemas.microsoft.com/office/drawing/2014/main" id="{09EC69D6-46C2-9DB8-25E1-C2EFFDD4D23A}"/>
              </a:ext>
            </a:extLst>
          </p:cNvPr>
          <p:cNvSpPr txBox="1"/>
          <p:nvPr/>
        </p:nvSpPr>
        <p:spPr>
          <a:xfrm>
            <a:off x="1138715" y="1373691"/>
            <a:ext cx="10267797" cy="400110"/>
          </a:xfrm>
          <a:prstGeom prst="rect">
            <a:avLst/>
          </a:prstGeom>
          <a:noFill/>
        </p:spPr>
        <p:txBody>
          <a:bodyPr wrap="square">
            <a:spAutoFit/>
          </a:bodyPr>
          <a:lstStyle/>
          <a:p>
            <a:pPr algn="ctr"/>
            <a:r>
              <a:rPr lang="en-US" sz="2000" b="1" dirty="0">
                <a:solidFill>
                  <a:schemeClr val="tx2"/>
                </a:solidFill>
                <a:effectLst/>
                <a:latin typeface="+mj-lt"/>
              </a:rPr>
              <a:t>M/s Shailaja Chandrashekar vs Additional Commissioner of Central Tax (Appeals)</a:t>
            </a:r>
            <a:endParaRPr lang="en-IN" sz="2000" b="1" dirty="0">
              <a:solidFill>
                <a:schemeClr val="tx2"/>
              </a:solidFill>
              <a:latin typeface="+mj-lt"/>
            </a:endParaRPr>
          </a:p>
        </p:txBody>
      </p:sp>
      <p:sp>
        <p:nvSpPr>
          <p:cNvPr id="19" name="TextBox 18">
            <a:extLst>
              <a:ext uri="{FF2B5EF4-FFF2-40B4-BE49-F238E27FC236}">
                <a16:creationId xmlns:a16="http://schemas.microsoft.com/office/drawing/2014/main" id="{EF10C661-9D4F-8B20-1996-B98CA6346C33}"/>
              </a:ext>
            </a:extLst>
          </p:cNvPr>
          <p:cNvSpPr txBox="1"/>
          <p:nvPr/>
        </p:nvSpPr>
        <p:spPr>
          <a:xfrm>
            <a:off x="1745545" y="2362662"/>
            <a:ext cx="3857023" cy="1477328"/>
          </a:xfrm>
          <a:prstGeom prst="rect">
            <a:avLst/>
          </a:prstGeom>
          <a:noFill/>
        </p:spPr>
        <p:txBody>
          <a:bodyPr wrap="square" rtlCol="0">
            <a:spAutoFit/>
          </a:bodyPr>
          <a:lstStyle/>
          <a:p>
            <a:pPr algn="just"/>
            <a:r>
              <a:rPr lang="en-US" sz="1500" dirty="0">
                <a:latin typeface="+mj-lt"/>
              </a:rPr>
              <a:t>T</a:t>
            </a:r>
            <a:r>
              <a:rPr lang="en-US" sz="1500" kern="1200" dirty="0">
                <a:effectLst/>
                <a:latin typeface="+mj-lt"/>
                <a:ea typeface="+mn-ea"/>
                <a:cs typeface="+mn-cs"/>
              </a:rPr>
              <a:t>he Petitioner filed an </a:t>
            </a:r>
            <a:r>
              <a:rPr lang="en-US" sz="1500" b="0" i="0" dirty="0">
                <a:solidFill>
                  <a:srgbClr val="000000"/>
                </a:solidFill>
                <a:effectLst/>
                <a:latin typeface="+mj-lt"/>
              </a:rPr>
              <a:t>filed a writ petition in the Hon’ble High Court, alleging that the Respondents during a lockdown due to the COVID- 19 pandemic issued an Order dated April 13, 2020, revoking or cancelling the Petitioner’s GST registration.</a:t>
            </a:r>
            <a:endParaRPr lang="en-IN" sz="1500" dirty="0">
              <a:latin typeface="+mj-lt"/>
            </a:endParaRPr>
          </a:p>
        </p:txBody>
      </p:sp>
      <p:sp>
        <p:nvSpPr>
          <p:cNvPr id="20" name="TextBox 19">
            <a:extLst>
              <a:ext uri="{FF2B5EF4-FFF2-40B4-BE49-F238E27FC236}">
                <a16:creationId xmlns:a16="http://schemas.microsoft.com/office/drawing/2014/main" id="{2A61E183-2CAB-3703-849D-10D6A6FC5E00}"/>
              </a:ext>
            </a:extLst>
          </p:cNvPr>
          <p:cNvSpPr txBox="1"/>
          <p:nvPr/>
        </p:nvSpPr>
        <p:spPr>
          <a:xfrm>
            <a:off x="1757807" y="3931985"/>
            <a:ext cx="4035008" cy="784830"/>
          </a:xfrm>
          <a:prstGeom prst="rect">
            <a:avLst/>
          </a:prstGeom>
          <a:noFill/>
        </p:spPr>
        <p:txBody>
          <a:bodyPr wrap="square" rtlCol="0">
            <a:spAutoFit/>
          </a:bodyPr>
          <a:lstStyle/>
          <a:p>
            <a:pPr marL="0" indent="0" algn="just">
              <a:buNone/>
            </a:pPr>
            <a:r>
              <a:rPr lang="en-US" sz="1500" b="0" i="0" dirty="0">
                <a:solidFill>
                  <a:srgbClr val="000000"/>
                </a:solidFill>
                <a:effectLst/>
                <a:latin typeface="+mj-lt"/>
              </a:rPr>
              <a:t>The Petitioner could not prefer an Appeal within prescribed period because of the ongoing COVID- 19 pandemic.</a:t>
            </a:r>
            <a:endParaRPr lang="en-US" sz="1500" dirty="0">
              <a:latin typeface="+mj-lt"/>
            </a:endParaRPr>
          </a:p>
        </p:txBody>
      </p:sp>
      <p:sp>
        <p:nvSpPr>
          <p:cNvPr id="2" name="Oval 1">
            <a:extLst>
              <a:ext uri="{FF2B5EF4-FFF2-40B4-BE49-F238E27FC236}">
                <a16:creationId xmlns:a16="http://schemas.microsoft.com/office/drawing/2014/main" id="{778E974E-DF05-19A3-6A4F-5B6852CAA3EC}"/>
              </a:ext>
            </a:extLst>
          </p:cNvPr>
          <p:cNvSpPr/>
          <p:nvPr/>
        </p:nvSpPr>
        <p:spPr>
          <a:xfrm>
            <a:off x="6597611" y="2613860"/>
            <a:ext cx="320893" cy="358994"/>
          </a:xfrm>
          <a:prstGeom prst="ellipse">
            <a:avLst/>
          </a:prstGeom>
          <a:solidFill>
            <a:schemeClr val="bg1">
              <a:lumMod val="95000"/>
            </a:schemeClr>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1199">
              <a:solidFill>
                <a:schemeClr val="tx1"/>
              </a:solidFill>
              <a:latin typeface="Century Gothic" panose="020B0502020202020204" pitchFamily="34" charset="0"/>
              <a:ea typeface="Roboto Light" panose="02000000000000000000" pitchFamily="2" charset="0"/>
              <a:cs typeface="Poppins Light" pitchFamily="2" charset="77"/>
            </a:endParaRPr>
          </a:p>
        </p:txBody>
      </p:sp>
      <p:sp>
        <p:nvSpPr>
          <p:cNvPr id="3" name="L-Shape 2">
            <a:extLst>
              <a:ext uri="{FF2B5EF4-FFF2-40B4-BE49-F238E27FC236}">
                <a16:creationId xmlns:a16="http://schemas.microsoft.com/office/drawing/2014/main" id="{ABED575F-7821-153E-7CA7-73661942D826}"/>
              </a:ext>
            </a:extLst>
          </p:cNvPr>
          <p:cNvSpPr/>
          <p:nvPr/>
        </p:nvSpPr>
        <p:spPr>
          <a:xfrm rot="19005742">
            <a:off x="6558749" y="2639570"/>
            <a:ext cx="398616" cy="214639"/>
          </a:xfrm>
          <a:prstGeom prst="corne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1199">
              <a:solidFill>
                <a:schemeClr val="tx1"/>
              </a:solidFill>
              <a:latin typeface="Century Gothic" panose="020B0502020202020204" pitchFamily="34" charset="0"/>
              <a:ea typeface="Roboto Light" panose="02000000000000000000" pitchFamily="2" charset="0"/>
              <a:cs typeface="Poppins Light" pitchFamily="2" charset="77"/>
            </a:endParaRPr>
          </a:p>
        </p:txBody>
      </p:sp>
      <p:sp>
        <p:nvSpPr>
          <p:cNvPr id="7" name="Oval 6">
            <a:extLst>
              <a:ext uri="{FF2B5EF4-FFF2-40B4-BE49-F238E27FC236}">
                <a16:creationId xmlns:a16="http://schemas.microsoft.com/office/drawing/2014/main" id="{C4F22B4A-C2DB-DBA2-0E6E-3F8AF50BE5B3}"/>
              </a:ext>
            </a:extLst>
          </p:cNvPr>
          <p:cNvSpPr/>
          <p:nvPr/>
        </p:nvSpPr>
        <p:spPr>
          <a:xfrm>
            <a:off x="1302072" y="5467491"/>
            <a:ext cx="363642" cy="363642"/>
          </a:xfrm>
          <a:prstGeom prst="ellipse">
            <a:avLst/>
          </a:prstGeom>
          <a:solidFill>
            <a:schemeClr val="bg1">
              <a:lumMod val="95000"/>
            </a:schemeClr>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1199">
              <a:solidFill>
                <a:schemeClr val="tx1"/>
              </a:solidFill>
              <a:latin typeface="Century Gothic" panose="020B0502020202020204" pitchFamily="34" charset="0"/>
              <a:ea typeface="Roboto Light" panose="02000000000000000000" pitchFamily="2" charset="0"/>
              <a:cs typeface="Poppins Light" pitchFamily="2" charset="77"/>
            </a:endParaRPr>
          </a:p>
        </p:txBody>
      </p:sp>
      <p:sp>
        <p:nvSpPr>
          <p:cNvPr id="8" name="L-Shape 7">
            <a:extLst>
              <a:ext uri="{FF2B5EF4-FFF2-40B4-BE49-F238E27FC236}">
                <a16:creationId xmlns:a16="http://schemas.microsoft.com/office/drawing/2014/main" id="{01C0E417-E151-1AB5-784C-1204B6B2B559}"/>
              </a:ext>
            </a:extLst>
          </p:cNvPr>
          <p:cNvSpPr/>
          <p:nvPr/>
        </p:nvSpPr>
        <p:spPr>
          <a:xfrm rot="19005742">
            <a:off x="1298747" y="5519711"/>
            <a:ext cx="398616" cy="214639"/>
          </a:xfrm>
          <a:prstGeom prst="corner">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1199">
              <a:solidFill>
                <a:schemeClr val="tx1"/>
              </a:solidFill>
              <a:latin typeface="Century Gothic" panose="020B0502020202020204" pitchFamily="34" charset="0"/>
              <a:ea typeface="Roboto Light" panose="02000000000000000000" pitchFamily="2" charset="0"/>
              <a:cs typeface="Poppins Light" pitchFamily="2" charset="77"/>
            </a:endParaRPr>
          </a:p>
        </p:txBody>
      </p:sp>
      <p:sp>
        <p:nvSpPr>
          <p:cNvPr id="9" name="TextBox 8">
            <a:extLst>
              <a:ext uri="{FF2B5EF4-FFF2-40B4-BE49-F238E27FC236}">
                <a16:creationId xmlns:a16="http://schemas.microsoft.com/office/drawing/2014/main" id="{580659CB-CDB5-12C1-F18D-C960DAA1BF14}"/>
              </a:ext>
            </a:extLst>
          </p:cNvPr>
          <p:cNvSpPr txBox="1"/>
          <p:nvPr/>
        </p:nvSpPr>
        <p:spPr>
          <a:xfrm>
            <a:off x="1708291" y="4823024"/>
            <a:ext cx="4035008" cy="1708160"/>
          </a:xfrm>
          <a:prstGeom prst="rect">
            <a:avLst/>
          </a:prstGeom>
          <a:noFill/>
        </p:spPr>
        <p:txBody>
          <a:bodyPr wrap="square" rtlCol="0">
            <a:spAutoFit/>
          </a:bodyPr>
          <a:lstStyle/>
          <a:p>
            <a:pPr marL="0" indent="0" algn="just">
              <a:buNone/>
            </a:pPr>
            <a:r>
              <a:rPr lang="en-US" sz="1500" b="0" i="0" dirty="0">
                <a:solidFill>
                  <a:srgbClr val="000000"/>
                </a:solidFill>
                <a:effectLst/>
                <a:latin typeface="+mj-lt"/>
              </a:rPr>
              <a:t>The Appellate Authority vide its Order dated April 22, 2022 dismissed the same on the ground that the Appeal is not maintainable since, the only option left to the Petitioner was to approach the concern Officer for  revocation of the cancellation and Restoration of the Registration under Section 30 of the CGST Act.</a:t>
            </a:r>
            <a:endParaRPr lang="en-US" sz="1500" dirty="0">
              <a:latin typeface="+mj-lt"/>
            </a:endParaRPr>
          </a:p>
        </p:txBody>
      </p:sp>
      <p:sp>
        <p:nvSpPr>
          <p:cNvPr id="10" name="TextBox 9">
            <a:extLst>
              <a:ext uri="{FF2B5EF4-FFF2-40B4-BE49-F238E27FC236}">
                <a16:creationId xmlns:a16="http://schemas.microsoft.com/office/drawing/2014/main" id="{E77073AD-9676-BD75-C7A9-DE8631F53BA1}"/>
              </a:ext>
            </a:extLst>
          </p:cNvPr>
          <p:cNvSpPr txBox="1"/>
          <p:nvPr/>
        </p:nvSpPr>
        <p:spPr>
          <a:xfrm>
            <a:off x="7040223" y="2505462"/>
            <a:ext cx="3857023" cy="1477328"/>
          </a:xfrm>
          <a:prstGeom prst="rect">
            <a:avLst/>
          </a:prstGeom>
          <a:noFill/>
        </p:spPr>
        <p:txBody>
          <a:bodyPr wrap="square" rtlCol="0">
            <a:spAutoFit/>
          </a:bodyPr>
          <a:lstStyle/>
          <a:p>
            <a:pPr algn="just"/>
            <a:r>
              <a:rPr lang="en-US" sz="1500" dirty="0">
                <a:latin typeface="+mj-lt"/>
              </a:rPr>
              <a:t>T</a:t>
            </a:r>
            <a:r>
              <a:rPr lang="en-US" sz="1500" kern="1200" dirty="0">
                <a:effectLst/>
                <a:latin typeface="+mj-lt"/>
                <a:ea typeface="+mn-ea"/>
                <a:cs typeface="+mn-cs"/>
              </a:rPr>
              <a:t>he Petitioner filed an </a:t>
            </a:r>
            <a:r>
              <a:rPr lang="en-US" sz="1500" b="0" i="0" dirty="0">
                <a:solidFill>
                  <a:srgbClr val="000000"/>
                </a:solidFill>
                <a:effectLst/>
                <a:latin typeface="+mj-lt"/>
              </a:rPr>
              <a:t>filed a writ petition in the Hon’ble High Court, alleging that the Respondents during a lockdown due to the COVID- 19 pandemic issued an Order dated April 13, 2020, revoking or cancelling the Petitioner’s GST registration.</a:t>
            </a:r>
            <a:endParaRPr lang="en-IN" sz="1500" dirty="0">
              <a:latin typeface="+mj-lt"/>
            </a:endParaRPr>
          </a:p>
        </p:txBody>
      </p:sp>
      <p:sp>
        <p:nvSpPr>
          <p:cNvPr id="14" name="TextBox 13">
            <a:extLst>
              <a:ext uri="{FF2B5EF4-FFF2-40B4-BE49-F238E27FC236}">
                <a16:creationId xmlns:a16="http://schemas.microsoft.com/office/drawing/2014/main" id="{E56FE320-7127-884E-7F81-067865CD993C}"/>
              </a:ext>
            </a:extLst>
          </p:cNvPr>
          <p:cNvSpPr txBox="1"/>
          <p:nvPr/>
        </p:nvSpPr>
        <p:spPr>
          <a:xfrm>
            <a:off x="7047037" y="4585289"/>
            <a:ext cx="3857023" cy="1477328"/>
          </a:xfrm>
          <a:prstGeom prst="rect">
            <a:avLst/>
          </a:prstGeom>
          <a:noFill/>
        </p:spPr>
        <p:txBody>
          <a:bodyPr wrap="square" rtlCol="0">
            <a:spAutoFit/>
          </a:bodyPr>
          <a:lstStyle/>
          <a:p>
            <a:pPr algn="just"/>
            <a:r>
              <a:rPr lang="en-US" sz="1500" b="0" i="0" dirty="0">
                <a:solidFill>
                  <a:srgbClr val="000000"/>
                </a:solidFill>
                <a:effectLst/>
                <a:latin typeface="+mj-lt"/>
              </a:rPr>
              <a:t>Merely because the Petitioner has an option of seeking revocation of the cancellation under Section 30 of the CGST Act it cannot be said that independent of the said remedy of seeking revocation of cancellation, an Appeal would not be maintainable.</a:t>
            </a:r>
            <a:endParaRPr lang="en-IN" sz="1500" dirty="0">
              <a:latin typeface="+mj-lt"/>
            </a:endParaRPr>
          </a:p>
        </p:txBody>
      </p:sp>
    </p:spTree>
    <p:extLst>
      <p:ext uri="{BB962C8B-B14F-4D97-AF65-F5344CB8AC3E}">
        <p14:creationId xmlns:p14="http://schemas.microsoft.com/office/powerpoint/2010/main" val="14030073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D7513C6-CEFE-DABB-3555-6425ED8498F4}"/>
              </a:ext>
            </a:extLst>
          </p:cNvPr>
          <p:cNvSpPr/>
          <p:nvPr/>
        </p:nvSpPr>
        <p:spPr>
          <a:xfrm rot="10800000" flipV="1">
            <a:off x="4796873" y="0"/>
            <a:ext cx="7395127" cy="6858000"/>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400" u="sng" dirty="0">
              <a:solidFill>
                <a:schemeClr val="tx1"/>
              </a:solidFill>
              <a:latin typeface="Century Gothic" panose="020B0502020202020204" pitchFamily="34" charset="0"/>
            </a:endParaRPr>
          </a:p>
        </p:txBody>
      </p:sp>
      <p:sp>
        <p:nvSpPr>
          <p:cNvPr id="3" name="Flowchart: Connector 2">
            <a:extLst>
              <a:ext uri="{FF2B5EF4-FFF2-40B4-BE49-F238E27FC236}">
                <a16:creationId xmlns:a16="http://schemas.microsoft.com/office/drawing/2014/main" id="{B906693F-776E-F4F6-61DE-F9FC6147F7B7}"/>
              </a:ext>
            </a:extLst>
          </p:cNvPr>
          <p:cNvSpPr/>
          <p:nvPr/>
        </p:nvSpPr>
        <p:spPr>
          <a:xfrm>
            <a:off x="2418907" y="1"/>
            <a:ext cx="7070651" cy="6857999"/>
          </a:xfrm>
          <a:prstGeom prst="flowChartConnector">
            <a:avLst/>
          </a:prstGeom>
          <a:blipFill dpi="0" rotWithShape="1">
            <a:blip r:embed="rId2">
              <a:alphaModFix amt="20000"/>
              <a:extLst>
                <a:ext uri="{28A0092B-C50C-407E-A947-70E740481C1C}">
                  <a14:useLocalDpi xmlns:a14="http://schemas.microsoft.com/office/drawing/2010/main" val="0"/>
                </a:ext>
              </a:extLst>
            </a:blip>
            <a:srcRect/>
            <a:stretch>
              <a:fillRect/>
            </a:stretch>
          </a:blipFill>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6" name="Title 1">
            <a:extLst>
              <a:ext uri="{FF2B5EF4-FFF2-40B4-BE49-F238E27FC236}">
                <a16:creationId xmlns:a16="http://schemas.microsoft.com/office/drawing/2014/main" id="{9F8026CF-ACDC-5DF5-8A1F-C8181740EC5D}"/>
              </a:ext>
            </a:extLst>
          </p:cNvPr>
          <p:cNvSpPr txBox="1">
            <a:spLocks/>
          </p:cNvSpPr>
          <p:nvPr/>
        </p:nvSpPr>
        <p:spPr>
          <a:xfrm>
            <a:off x="1422106" y="-1"/>
            <a:ext cx="9347787" cy="147430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400" b="1" dirty="0">
                <a:solidFill>
                  <a:schemeClr val="tx2"/>
                </a:solidFill>
                <a:latin typeface="Century Gothic" panose="020B0502020202020204" pitchFamily="34" charset="0"/>
                <a:ea typeface="Lato Heavy" charset="0"/>
                <a:cs typeface="Poppins" pitchFamily="2" charset="77"/>
              </a:rPr>
              <a:t>SECTION 122: Penalty for certain offences</a:t>
            </a:r>
          </a:p>
        </p:txBody>
      </p:sp>
      <p:graphicFrame>
        <p:nvGraphicFramePr>
          <p:cNvPr id="4" name="object 3">
            <a:extLst>
              <a:ext uri="{FF2B5EF4-FFF2-40B4-BE49-F238E27FC236}">
                <a16:creationId xmlns:a16="http://schemas.microsoft.com/office/drawing/2014/main" id="{FE48981E-763B-930F-00B3-8D35367FEAB9}"/>
              </a:ext>
            </a:extLst>
          </p:cNvPr>
          <p:cNvGraphicFramePr>
            <a:graphicFrameLocks noGrp="1"/>
          </p:cNvGraphicFramePr>
          <p:nvPr>
            <p:extLst>
              <p:ext uri="{D42A27DB-BD31-4B8C-83A1-F6EECF244321}">
                <p14:modId xmlns:p14="http://schemas.microsoft.com/office/powerpoint/2010/main" val="1630004143"/>
              </p:ext>
            </p:extLst>
          </p:nvPr>
        </p:nvGraphicFramePr>
        <p:xfrm>
          <a:off x="1280339" y="1566096"/>
          <a:ext cx="4424534" cy="4374505"/>
        </p:xfrm>
        <a:graphic>
          <a:graphicData uri="http://schemas.openxmlformats.org/drawingml/2006/table">
            <a:tbl>
              <a:tblPr firstRow="1" bandRow="1">
                <a:tableStyleId>{2D5ABB26-0587-4C30-8999-92F81FD0307C}</a:tableStyleId>
              </a:tblPr>
              <a:tblGrid>
                <a:gridCol w="4424534">
                  <a:extLst>
                    <a:ext uri="{9D8B030D-6E8A-4147-A177-3AD203B41FA5}">
                      <a16:colId xmlns:a16="http://schemas.microsoft.com/office/drawing/2014/main" val="20000"/>
                    </a:ext>
                  </a:extLst>
                </a:gridCol>
              </a:tblGrid>
              <a:tr h="501669">
                <a:tc>
                  <a:txBody>
                    <a:bodyPr/>
                    <a:lstStyle/>
                    <a:p>
                      <a:pPr marL="2540" algn="ctr">
                        <a:lnSpc>
                          <a:spcPct val="100000"/>
                        </a:lnSpc>
                        <a:spcBef>
                          <a:spcPts val="465"/>
                        </a:spcBef>
                      </a:pPr>
                      <a:r>
                        <a:rPr lang="en-US" sz="1500" b="0" i="0" kern="1200" dirty="0">
                          <a:solidFill>
                            <a:schemeClr val="tx1"/>
                          </a:solidFill>
                          <a:effectLst/>
                          <a:latin typeface="+mj-lt"/>
                          <a:ea typeface="+mn-ea"/>
                          <a:cs typeface="+mn-cs"/>
                        </a:rPr>
                        <a:t>Supplies without issue of invoice or incorrect / false invoice</a:t>
                      </a:r>
                      <a:endParaRPr lang="en-IN" sz="1500" b="1" dirty="0">
                        <a:solidFill>
                          <a:srgbClr val="002060"/>
                        </a:solidFill>
                        <a:latin typeface="+mj-lt"/>
                        <a:ea typeface="Tahoma" panose="020B0604030504040204" pitchFamily="34" charset="0"/>
                        <a:cs typeface="Tahoma" panose="020B0604030504040204" pitchFamily="34" charset="0"/>
                      </a:endParaRPr>
                    </a:p>
                  </a:txBody>
                  <a:tcPr marL="0" marR="0" marT="59055" marB="0">
                    <a:lnL w="19050">
                      <a:solidFill>
                        <a:srgbClr val="CFD8DB"/>
                      </a:solidFill>
                      <a:prstDash val="solid"/>
                    </a:lnL>
                    <a:lnR w="19050">
                      <a:solidFill>
                        <a:srgbClr val="CFD8DB"/>
                      </a:solidFill>
                      <a:prstDash val="solid"/>
                    </a:lnR>
                    <a:lnT w="19050">
                      <a:solidFill>
                        <a:srgbClr val="CFD8DB"/>
                      </a:solidFill>
                      <a:prstDash val="solid"/>
                    </a:lnT>
                    <a:lnB w="19050">
                      <a:solidFill>
                        <a:srgbClr val="CFD8DB"/>
                      </a:solidFill>
                      <a:prstDash val="solid"/>
                    </a:lnB>
                  </a:tcPr>
                </a:tc>
                <a:extLst>
                  <a:ext uri="{0D108BD9-81ED-4DB2-BD59-A6C34878D82A}">
                    <a16:rowId xmlns:a16="http://schemas.microsoft.com/office/drawing/2014/main" val="10000"/>
                  </a:ext>
                </a:extLst>
              </a:tr>
              <a:tr h="527918">
                <a:tc>
                  <a:txBody>
                    <a:bodyPr/>
                    <a:lstStyle/>
                    <a:p>
                      <a:pPr marL="1905" algn="ctr">
                        <a:lnSpc>
                          <a:spcPct val="100000"/>
                        </a:lnSpc>
                        <a:spcBef>
                          <a:spcPts val="840"/>
                        </a:spcBef>
                      </a:pPr>
                      <a:r>
                        <a:rPr lang="en-US" sz="1500" b="0" i="0" kern="1200" dirty="0">
                          <a:solidFill>
                            <a:schemeClr val="tx1"/>
                          </a:solidFill>
                          <a:effectLst/>
                          <a:latin typeface="+mj-lt"/>
                          <a:ea typeface="+mn-ea"/>
                          <a:cs typeface="+mn-cs"/>
                        </a:rPr>
                        <a:t>Issue invoice/bill without supply</a:t>
                      </a:r>
                      <a:endParaRPr lang="en-IN" sz="1500" b="1" dirty="0">
                        <a:solidFill>
                          <a:srgbClr val="001F60"/>
                        </a:solidFill>
                        <a:latin typeface="+mj-lt"/>
                        <a:cs typeface="Tahoma"/>
                      </a:endParaRPr>
                    </a:p>
                  </a:txBody>
                  <a:tcPr marL="0" marR="0" marT="106680" marB="0">
                    <a:lnL w="19050">
                      <a:solidFill>
                        <a:srgbClr val="CFD8DB"/>
                      </a:solidFill>
                      <a:prstDash val="solid"/>
                    </a:lnL>
                    <a:lnR w="19050">
                      <a:solidFill>
                        <a:srgbClr val="CFD8DB"/>
                      </a:solidFill>
                      <a:prstDash val="solid"/>
                    </a:lnR>
                    <a:lnT w="19050">
                      <a:solidFill>
                        <a:srgbClr val="CFD8DB"/>
                      </a:solidFill>
                      <a:prstDash val="solid"/>
                    </a:lnT>
                    <a:lnB w="19050" cap="flat" cmpd="sng" algn="ctr">
                      <a:solidFill>
                        <a:srgbClr val="CFD8DB"/>
                      </a:solidFill>
                      <a:prstDash val="solid"/>
                      <a:round/>
                      <a:headEnd type="none" w="med" len="med"/>
                      <a:tailEnd type="none" w="med" len="med"/>
                    </a:lnB>
                  </a:tcPr>
                </a:tc>
                <a:extLst>
                  <a:ext uri="{0D108BD9-81ED-4DB2-BD59-A6C34878D82A}">
                    <a16:rowId xmlns:a16="http://schemas.microsoft.com/office/drawing/2014/main" val="10001"/>
                  </a:ext>
                </a:extLst>
              </a:tr>
              <a:tr h="634463">
                <a:tc>
                  <a:txBody>
                    <a:bodyPr/>
                    <a:lstStyle/>
                    <a:p>
                      <a:pPr marL="100330" algn="ctr">
                        <a:lnSpc>
                          <a:spcPct val="100000"/>
                        </a:lnSpc>
                        <a:spcBef>
                          <a:spcPts val="840"/>
                        </a:spcBef>
                      </a:pPr>
                      <a:r>
                        <a:rPr lang="en-US" sz="1500" b="0" i="0" kern="1200" dirty="0">
                          <a:solidFill>
                            <a:schemeClr val="tx1"/>
                          </a:solidFill>
                          <a:effectLst/>
                          <a:latin typeface="+mj-lt"/>
                          <a:ea typeface="+mn-ea"/>
                          <a:cs typeface="+mn-cs"/>
                        </a:rPr>
                        <a:t>Collects tax but fails to pay to Govt. beyond a period of 3 months from the date it becomes due</a:t>
                      </a:r>
                      <a:endParaRPr lang="en-US" sz="1500" dirty="0">
                        <a:latin typeface="+mj-lt"/>
                        <a:ea typeface="Tahoma" panose="020B0604030504040204" pitchFamily="34" charset="0"/>
                        <a:cs typeface="Tahoma" panose="020B0604030504040204" pitchFamily="34" charset="0"/>
                      </a:endParaRPr>
                    </a:p>
                  </a:txBody>
                  <a:tcPr marL="0" marR="0" marT="106680" marB="0">
                    <a:lnL w="19050">
                      <a:solidFill>
                        <a:srgbClr val="CFD8DB"/>
                      </a:solidFill>
                      <a:prstDash val="solid"/>
                    </a:lnL>
                    <a:lnR w="19050">
                      <a:solidFill>
                        <a:srgbClr val="CFD8DB"/>
                      </a:solidFill>
                      <a:prstDash val="solid"/>
                    </a:lnR>
                    <a:lnT w="19050">
                      <a:solidFill>
                        <a:srgbClr val="CFD8DB"/>
                      </a:solidFill>
                      <a:prstDash val="solid"/>
                    </a:lnT>
                    <a:lnB w="19050" cap="flat" cmpd="sng" algn="ctr">
                      <a:solidFill>
                        <a:srgbClr val="CFD8DB"/>
                      </a:solidFill>
                      <a:prstDash val="solid"/>
                      <a:round/>
                      <a:headEnd type="none" w="med" len="med"/>
                      <a:tailEnd type="none" w="med" len="med"/>
                    </a:lnB>
                  </a:tcPr>
                </a:tc>
                <a:extLst>
                  <a:ext uri="{0D108BD9-81ED-4DB2-BD59-A6C34878D82A}">
                    <a16:rowId xmlns:a16="http://schemas.microsoft.com/office/drawing/2014/main" val="1460991016"/>
                  </a:ext>
                </a:extLst>
              </a:tr>
              <a:tr h="634463">
                <a:tc>
                  <a:txBody>
                    <a:bodyPr/>
                    <a:lstStyle/>
                    <a:p>
                      <a:pPr marL="100330" algn="ctr">
                        <a:lnSpc>
                          <a:spcPct val="100000"/>
                        </a:lnSpc>
                        <a:spcBef>
                          <a:spcPts val="840"/>
                        </a:spcBef>
                      </a:pPr>
                      <a:r>
                        <a:rPr lang="en-US" sz="1500" b="0" i="0" kern="1200" dirty="0">
                          <a:solidFill>
                            <a:schemeClr val="tx1"/>
                          </a:solidFill>
                          <a:effectLst/>
                          <a:latin typeface="+mj-lt"/>
                          <a:ea typeface="+mn-ea"/>
                          <a:cs typeface="+mn-cs"/>
                        </a:rPr>
                        <a:t>Collects tax in contravention but fails to pay to Govt. beyond a period of 3 months from the date it becomes due</a:t>
                      </a:r>
                      <a:endParaRPr lang="en-US" sz="1500" dirty="0">
                        <a:latin typeface="+mj-lt"/>
                        <a:ea typeface="Tahoma" panose="020B0604030504040204" pitchFamily="34" charset="0"/>
                        <a:cs typeface="Tahoma" panose="020B0604030504040204" pitchFamily="34" charset="0"/>
                      </a:endParaRPr>
                    </a:p>
                  </a:txBody>
                  <a:tcPr marL="0" marR="0" marT="106680" marB="0">
                    <a:lnL w="19050">
                      <a:solidFill>
                        <a:srgbClr val="CFD8DB"/>
                      </a:solidFill>
                      <a:prstDash val="solid"/>
                    </a:lnL>
                    <a:lnR w="19050">
                      <a:solidFill>
                        <a:srgbClr val="CFD8DB"/>
                      </a:solidFill>
                      <a:prstDash val="solid"/>
                    </a:lnR>
                    <a:lnT w="19050">
                      <a:solidFill>
                        <a:srgbClr val="CFD8DB"/>
                      </a:solidFill>
                      <a:prstDash val="solid"/>
                    </a:lnT>
                    <a:lnB w="19050" cap="flat" cmpd="sng" algn="ctr">
                      <a:solidFill>
                        <a:srgbClr val="CFD8DB"/>
                      </a:solidFill>
                      <a:prstDash val="solid"/>
                      <a:round/>
                      <a:headEnd type="none" w="med" len="med"/>
                      <a:tailEnd type="none" w="med" len="med"/>
                    </a:lnB>
                  </a:tcPr>
                </a:tc>
                <a:extLst>
                  <a:ext uri="{0D108BD9-81ED-4DB2-BD59-A6C34878D82A}">
                    <a16:rowId xmlns:a16="http://schemas.microsoft.com/office/drawing/2014/main" val="1658119134"/>
                  </a:ext>
                </a:extLst>
              </a:tr>
              <a:tr h="634463">
                <a:tc>
                  <a:txBody>
                    <a:bodyPr/>
                    <a:lstStyle/>
                    <a:p>
                      <a:pPr marL="100330" algn="ctr">
                        <a:lnSpc>
                          <a:spcPct val="100000"/>
                        </a:lnSpc>
                        <a:spcBef>
                          <a:spcPts val="840"/>
                        </a:spcBef>
                      </a:pPr>
                      <a:r>
                        <a:rPr lang="en-US" sz="1500" b="0" i="0" kern="1200" dirty="0">
                          <a:solidFill>
                            <a:schemeClr val="tx1"/>
                          </a:solidFill>
                          <a:effectLst/>
                          <a:latin typeface="+mj-lt"/>
                          <a:ea typeface="+mn-ea"/>
                          <a:cs typeface="+mn-cs"/>
                        </a:rPr>
                        <a:t>Fails to deduct TDS / short deducted / deducted but not paid to the Government</a:t>
                      </a:r>
                      <a:endParaRPr lang="en-US" sz="1500" dirty="0">
                        <a:latin typeface="+mj-lt"/>
                        <a:ea typeface="Tahoma" panose="020B0604030504040204" pitchFamily="34" charset="0"/>
                        <a:cs typeface="Tahoma" panose="020B0604030504040204" pitchFamily="34" charset="0"/>
                      </a:endParaRPr>
                    </a:p>
                  </a:txBody>
                  <a:tcPr marL="0" marR="0" marT="106680" marB="0">
                    <a:lnL w="19050">
                      <a:solidFill>
                        <a:srgbClr val="CFD8DB"/>
                      </a:solidFill>
                      <a:prstDash val="solid"/>
                    </a:lnL>
                    <a:lnR w="19050">
                      <a:solidFill>
                        <a:srgbClr val="CFD8DB"/>
                      </a:solidFill>
                      <a:prstDash val="solid"/>
                    </a:lnR>
                    <a:lnT w="19050">
                      <a:solidFill>
                        <a:srgbClr val="CFD8DB"/>
                      </a:solidFill>
                      <a:prstDash val="solid"/>
                    </a:lnT>
                    <a:lnB w="19050" cap="flat" cmpd="sng" algn="ctr">
                      <a:solidFill>
                        <a:srgbClr val="CFD8DB"/>
                      </a:solidFill>
                      <a:prstDash val="solid"/>
                      <a:round/>
                      <a:headEnd type="none" w="med" len="med"/>
                      <a:tailEnd type="none" w="med" len="med"/>
                    </a:lnB>
                  </a:tcPr>
                </a:tc>
                <a:extLst>
                  <a:ext uri="{0D108BD9-81ED-4DB2-BD59-A6C34878D82A}">
                    <a16:rowId xmlns:a16="http://schemas.microsoft.com/office/drawing/2014/main" val="4251063815"/>
                  </a:ext>
                </a:extLst>
              </a:tr>
              <a:tr h="634463">
                <a:tc>
                  <a:txBody>
                    <a:bodyPr/>
                    <a:lstStyle/>
                    <a:p>
                      <a:pPr marL="100330" algn="ctr">
                        <a:lnSpc>
                          <a:spcPct val="100000"/>
                        </a:lnSpc>
                        <a:spcBef>
                          <a:spcPts val="840"/>
                        </a:spcBef>
                      </a:pPr>
                      <a:r>
                        <a:rPr lang="en-US" sz="1500" b="0" i="0" kern="1200" dirty="0">
                          <a:solidFill>
                            <a:schemeClr val="tx1"/>
                          </a:solidFill>
                          <a:effectLst/>
                          <a:latin typeface="+mj-lt"/>
                          <a:ea typeface="+mn-ea"/>
                          <a:cs typeface="+mn-cs"/>
                        </a:rPr>
                        <a:t>Fails to collect TCS / short deducted / deducted but not paid to the Government</a:t>
                      </a:r>
                      <a:endParaRPr lang="en-US" sz="1500" dirty="0">
                        <a:latin typeface="+mj-lt"/>
                        <a:ea typeface="Tahoma" panose="020B0604030504040204" pitchFamily="34" charset="0"/>
                        <a:cs typeface="Tahoma" panose="020B0604030504040204" pitchFamily="34" charset="0"/>
                      </a:endParaRPr>
                    </a:p>
                  </a:txBody>
                  <a:tcPr marL="0" marR="0" marT="106680" marB="0">
                    <a:lnL w="19050">
                      <a:solidFill>
                        <a:srgbClr val="CFD8DB"/>
                      </a:solidFill>
                      <a:prstDash val="solid"/>
                    </a:lnL>
                    <a:lnR w="19050">
                      <a:solidFill>
                        <a:srgbClr val="CFD8DB"/>
                      </a:solidFill>
                      <a:prstDash val="solid"/>
                    </a:lnR>
                    <a:lnT w="19050">
                      <a:solidFill>
                        <a:srgbClr val="CFD8DB"/>
                      </a:solidFill>
                      <a:prstDash val="solid"/>
                    </a:lnT>
                    <a:lnB w="19050" cap="flat" cmpd="sng" algn="ctr">
                      <a:solidFill>
                        <a:srgbClr val="CFD8DB"/>
                      </a:solidFill>
                      <a:prstDash val="solid"/>
                      <a:round/>
                      <a:headEnd type="none" w="med" len="med"/>
                      <a:tailEnd type="none" w="med" len="med"/>
                    </a:lnB>
                  </a:tcPr>
                </a:tc>
                <a:extLst>
                  <a:ext uri="{0D108BD9-81ED-4DB2-BD59-A6C34878D82A}">
                    <a16:rowId xmlns:a16="http://schemas.microsoft.com/office/drawing/2014/main" val="1121306365"/>
                  </a:ext>
                </a:extLst>
              </a:tr>
              <a:tr h="634463">
                <a:tc>
                  <a:txBody>
                    <a:bodyPr/>
                    <a:lstStyle/>
                    <a:p>
                      <a:pPr marL="100330" algn="ctr">
                        <a:lnSpc>
                          <a:spcPct val="100000"/>
                        </a:lnSpc>
                        <a:spcBef>
                          <a:spcPts val="840"/>
                        </a:spcBef>
                      </a:pPr>
                      <a:r>
                        <a:rPr lang="en-US" sz="1500" b="0" i="0" kern="1200" dirty="0">
                          <a:solidFill>
                            <a:schemeClr val="tx1"/>
                          </a:solidFill>
                          <a:effectLst/>
                          <a:latin typeface="+mj-lt"/>
                          <a:ea typeface="+mn-ea"/>
                          <a:cs typeface="+mn-cs"/>
                        </a:rPr>
                        <a:t>ITC without actual receipt of Goods &amp; Service either fully or partially</a:t>
                      </a:r>
                      <a:endParaRPr lang="en-US" sz="1500" dirty="0">
                        <a:latin typeface="+mj-lt"/>
                        <a:ea typeface="Tahoma" panose="020B0604030504040204" pitchFamily="34" charset="0"/>
                        <a:cs typeface="Tahoma" panose="020B0604030504040204" pitchFamily="34" charset="0"/>
                      </a:endParaRPr>
                    </a:p>
                  </a:txBody>
                  <a:tcPr marL="0" marR="0" marT="106680" marB="0">
                    <a:lnL w="19050">
                      <a:solidFill>
                        <a:srgbClr val="CFD8DB"/>
                      </a:solidFill>
                      <a:prstDash val="solid"/>
                    </a:lnL>
                    <a:lnR w="19050">
                      <a:solidFill>
                        <a:srgbClr val="CFD8DB"/>
                      </a:solidFill>
                      <a:prstDash val="solid"/>
                    </a:lnR>
                    <a:lnT w="19050">
                      <a:solidFill>
                        <a:srgbClr val="CFD8DB"/>
                      </a:solidFill>
                      <a:prstDash val="solid"/>
                    </a:lnT>
                    <a:lnB w="19050" cap="flat" cmpd="sng" algn="ctr">
                      <a:solidFill>
                        <a:srgbClr val="CFD8DB"/>
                      </a:solidFill>
                      <a:prstDash val="solid"/>
                      <a:round/>
                      <a:headEnd type="none" w="med" len="med"/>
                      <a:tailEnd type="none" w="med" len="med"/>
                    </a:lnB>
                  </a:tcPr>
                </a:tc>
                <a:extLst>
                  <a:ext uri="{0D108BD9-81ED-4DB2-BD59-A6C34878D82A}">
                    <a16:rowId xmlns:a16="http://schemas.microsoft.com/office/drawing/2014/main" val="3135573467"/>
                  </a:ext>
                </a:extLst>
              </a:tr>
            </a:tbl>
          </a:graphicData>
        </a:graphic>
      </p:graphicFrame>
      <p:graphicFrame>
        <p:nvGraphicFramePr>
          <p:cNvPr id="7" name="object 3">
            <a:extLst>
              <a:ext uri="{FF2B5EF4-FFF2-40B4-BE49-F238E27FC236}">
                <a16:creationId xmlns:a16="http://schemas.microsoft.com/office/drawing/2014/main" id="{50779347-5578-F9CB-709E-078D2E088FDD}"/>
              </a:ext>
            </a:extLst>
          </p:cNvPr>
          <p:cNvGraphicFramePr>
            <a:graphicFrameLocks noGrp="1"/>
          </p:cNvGraphicFramePr>
          <p:nvPr>
            <p:extLst>
              <p:ext uri="{D42A27DB-BD31-4B8C-83A1-F6EECF244321}">
                <p14:modId xmlns:p14="http://schemas.microsoft.com/office/powerpoint/2010/main" val="2886800262"/>
              </p:ext>
            </p:extLst>
          </p:nvPr>
        </p:nvGraphicFramePr>
        <p:xfrm>
          <a:off x="6009999" y="1566096"/>
          <a:ext cx="4424534" cy="4236683"/>
        </p:xfrm>
        <a:graphic>
          <a:graphicData uri="http://schemas.openxmlformats.org/drawingml/2006/table">
            <a:tbl>
              <a:tblPr firstRow="1" bandRow="1">
                <a:tableStyleId>{2D5ABB26-0587-4C30-8999-92F81FD0307C}</a:tableStyleId>
              </a:tblPr>
              <a:tblGrid>
                <a:gridCol w="4424534">
                  <a:extLst>
                    <a:ext uri="{9D8B030D-6E8A-4147-A177-3AD203B41FA5}">
                      <a16:colId xmlns:a16="http://schemas.microsoft.com/office/drawing/2014/main" val="20000"/>
                    </a:ext>
                  </a:extLst>
                </a:gridCol>
              </a:tblGrid>
              <a:tr h="501669">
                <a:tc>
                  <a:txBody>
                    <a:bodyPr/>
                    <a:lstStyle/>
                    <a:p>
                      <a:pPr marL="2540" algn="ctr">
                        <a:lnSpc>
                          <a:spcPct val="100000"/>
                        </a:lnSpc>
                        <a:spcBef>
                          <a:spcPts val="465"/>
                        </a:spcBef>
                      </a:pPr>
                      <a:r>
                        <a:rPr lang="en-US" sz="1500" b="0" i="0" kern="1200" dirty="0">
                          <a:solidFill>
                            <a:schemeClr val="tx1"/>
                          </a:solidFill>
                          <a:effectLst/>
                          <a:latin typeface="+mj-lt"/>
                          <a:ea typeface="+mn-ea"/>
                          <a:cs typeface="+mn-cs"/>
                        </a:rPr>
                        <a:t>Fraudulently obtains refund of tax</a:t>
                      </a:r>
                      <a:endParaRPr sz="1500" b="1" dirty="0">
                        <a:solidFill>
                          <a:srgbClr val="002060"/>
                        </a:solidFill>
                        <a:latin typeface="+mj-lt"/>
                        <a:ea typeface="Tahoma" panose="020B0604030504040204" pitchFamily="34" charset="0"/>
                        <a:cs typeface="Tahoma" panose="020B0604030504040204" pitchFamily="34" charset="0"/>
                      </a:endParaRPr>
                    </a:p>
                  </a:txBody>
                  <a:tcPr marL="0" marR="0" marT="59055" marB="0">
                    <a:lnL w="19050">
                      <a:solidFill>
                        <a:srgbClr val="CFD8DB"/>
                      </a:solidFill>
                      <a:prstDash val="solid"/>
                    </a:lnL>
                    <a:lnR w="19050">
                      <a:solidFill>
                        <a:srgbClr val="CFD8DB"/>
                      </a:solidFill>
                      <a:prstDash val="solid"/>
                    </a:lnR>
                    <a:lnT w="19050">
                      <a:solidFill>
                        <a:srgbClr val="CFD8DB"/>
                      </a:solidFill>
                      <a:prstDash val="solid"/>
                    </a:lnT>
                    <a:lnB w="19050">
                      <a:solidFill>
                        <a:srgbClr val="CFD8DB"/>
                      </a:solidFill>
                      <a:prstDash val="solid"/>
                    </a:lnB>
                  </a:tcPr>
                </a:tc>
                <a:extLst>
                  <a:ext uri="{0D108BD9-81ED-4DB2-BD59-A6C34878D82A}">
                    <a16:rowId xmlns:a16="http://schemas.microsoft.com/office/drawing/2014/main" val="10000"/>
                  </a:ext>
                </a:extLst>
              </a:tr>
              <a:tr h="634463">
                <a:tc>
                  <a:txBody>
                    <a:bodyPr/>
                    <a:lstStyle/>
                    <a:p>
                      <a:pPr marL="100330" algn="ctr">
                        <a:lnSpc>
                          <a:spcPct val="100000"/>
                        </a:lnSpc>
                        <a:spcBef>
                          <a:spcPts val="840"/>
                        </a:spcBef>
                      </a:pPr>
                      <a:r>
                        <a:rPr lang="en-US" sz="1500" b="0" i="0" kern="1200" dirty="0">
                          <a:solidFill>
                            <a:schemeClr val="tx1"/>
                          </a:solidFill>
                          <a:effectLst/>
                          <a:latin typeface="+mj-lt"/>
                          <a:ea typeface="+mn-ea"/>
                          <a:cs typeface="+mn-cs"/>
                        </a:rPr>
                        <a:t>Takes/Distributes ITC in contravention of Sec. 20 or rules</a:t>
                      </a:r>
                      <a:endParaRPr lang="en-US" sz="1500" dirty="0">
                        <a:latin typeface="+mj-lt"/>
                        <a:ea typeface="Tahoma" panose="020B0604030504040204" pitchFamily="34" charset="0"/>
                        <a:cs typeface="Tahoma" panose="020B0604030504040204" pitchFamily="34" charset="0"/>
                      </a:endParaRPr>
                    </a:p>
                  </a:txBody>
                  <a:tcPr marL="0" marR="0" marT="106680" marB="0">
                    <a:lnL w="19050">
                      <a:solidFill>
                        <a:srgbClr val="CFD8DB"/>
                      </a:solidFill>
                      <a:prstDash val="solid"/>
                    </a:lnL>
                    <a:lnR w="19050">
                      <a:solidFill>
                        <a:srgbClr val="CFD8DB"/>
                      </a:solidFill>
                      <a:prstDash val="solid"/>
                    </a:lnR>
                    <a:lnT w="19050">
                      <a:solidFill>
                        <a:srgbClr val="CFD8DB"/>
                      </a:solidFill>
                      <a:prstDash val="solid"/>
                    </a:lnT>
                    <a:lnB w="19050" cap="flat" cmpd="sng" algn="ctr">
                      <a:solidFill>
                        <a:srgbClr val="CFD8DB"/>
                      </a:solidFill>
                      <a:prstDash val="solid"/>
                      <a:round/>
                      <a:headEnd type="none" w="med" len="med"/>
                      <a:tailEnd type="none" w="med" len="med"/>
                    </a:lnB>
                  </a:tcPr>
                </a:tc>
                <a:extLst>
                  <a:ext uri="{0D108BD9-81ED-4DB2-BD59-A6C34878D82A}">
                    <a16:rowId xmlns:a16="http://schemas.microsoft.com/office/drawing/2014/main" val="10001"/>
                  </a:ext>
                </a:extLst>
              </a:tr>
              <a:tr h="634463">
                <a:tc>
                  <a:txBody>
                    <a:bodyPr/>
                    <a:lstStyle/>
                    <a:p>
                      <a:pPr marL="100330" algn="ctr">
                        <a:lnSpc>
                          <a:spcPct val="100000"/>
                        </a:lnSpc>
                        <a:spcBef>
                          <a:spcPts val="840"/>
                        </a:spcBef>
                      </a:pPr>
                      <a:r>
                        <a:rPr lang="en-US" sz="1500" b="0" i="0" kern="1200" dirty="0">
                          <a:solidFill>
                            <a:schemeClr val="tx1"/>
                          </a:solidFill>
                          <a:effectLst/>
                          <a:latin typeface="+mj-lt"/>
                          <a:ea typeface="+mn-ea"/>
                          <a:cs typeface="+mn-cs"/>
                        </a:rPr>
                        <a:t>Falsifies/substitutes financial records or produces fake accounts/documents or false information or return with an intention of evade tax</a:t>
                      </a:r>
                      <a:endParaRPr lang="en-US" sz="1500" dirty="0">
                        <a:latin typeface="+mj-lt"/>
                        <a:ea typeface="Tahoma" panose="020B0604030504040204" pitchFamily="34" charset="0"/>
                        <a:cs typeface="Tahoma" panose="020B0604030504040204" pitchFamily="34" charset="0"/>
                      </a:endParaRPr>
                    </a:p>
                  </a:txBody>
                  <a:tcPr marL="0" marR="0" marT="106680" marB="0">
                    <a:lnL w="19050">
                      <a:solidFill>
                        <a:srgbClr val="CFD8DB"/>
                      </a:solidFill>
                      <a:prstDash val="solid"/>
                    </a:lnL>
                    <a:lnR w="19050">
                      <a:solidFill>
                        <a:srgbClr val="CFD8DB"/>
                      </a:solidFill>
                      <a:prstDash val="solid"/>
                    </a:lnR>
                    <a:lnT w="19050">
                      <a:solidFill>
                        <a:srgbClr val="CFD8DB"/>
                      </a:solidFill>
                      <a:prstDash val="solid"/>
                    </a:lnT>
                    <a:lnB w="19050" cap="flat" cmpd="sng" algn="ctr">
                      <a:solidFill>
                        <a:srgbClr val="CFD8DB"/>
                      </a:solidFill>
                      <a:prstDash val="solid"/>
                      <a:round/>
                      <a:headEnd type="none" w="med" len="med"/>
                      <a:tailEnd type="none" w="med" len="med"/>
                    </a:lnB>
                  </a:tcPr>
                </a:tc>
                <a:extLst>
                  <a:ext uri="{0D108BD9-81ED-4DB2-BD59-A6C34878D82A}">
                    <a16:rowId xmlns:a16="http://schemas.microsoft.com/office/drawing/2014/main" val="1460991016"/>
                  </a:ext>
                </a:extLst>
              </a:tr>
              <a:tr h="404682">
                <a:tc>
                  <a:txBody>
                    <a:bodyPr/>
                    <a:lstStyle/>
                    <a:p>
                      <a:pPr marL="100330" algn="ctr">
                        <a:lnSpc>
                          <a:spcPct val="100000"/>
                        </a:lnSpc>
                        <a:spcBef>
                          <a:spcPts val="840"/>
                        </a:spcBef>
                      </a:pPr>
                      <a:r>
                        <a:rPr lang="en-IN" sz="1500" b="0" i="0" kern="1200" dirty="0">
                          <a:solidFill>
                            <a:schemeClr val="tx1"/>
                          </a:solidFill>
                          <a:effectLst/>
                          <a:latin typeface="+mj-lt"/>
                          <a:ea typeface="+mn-ea"/>
                          <a:cs typeface="+mn-cs"/>
                        </a:rPr>
                        <a:t>Fails to obtain registration</a:t>
                      </a:r>
                      <a:endParaRPr lang="en-US" sz="1500" dirty="0">
                        <a:latin typeface="+mj-lt"/>
                        <a:ea typeface="Tahoma" panose="020B0604030504040204" pitchFamily="34" charset="0"/>
                        <a:cs typeface="Tahoma" panose="020B0604030504040204" pitchFamily="34" charset="0"/>
                      </a:endParaRPr>
                    </a:p>
                  </a:txBody>
                  <a:tcPr marL="0" marR="0" marT="106680" marB="0">
                    <a:lnL w="19050">
                      <a:solidFill>
                        <a:srgbClr val="CFD8DB"/>
                      </a:solidFill>
                      <a:prstDash val="solid"/>
                    </a:lnL>
                    <a:lnR w="19050">
                      <a:solidFill>
                        <a:srgbClr val="CFD8DB"/>
                      </a:solidFill>
                      <a:prstDash val="solid"/>
                    </a:lnR>
                    <a:lnT w="19050">
                      <a:solidFill>
                        <a:srgbClr val="CFD8DB"/>
                      </a:solidFill>
                      <a:prstDash val="solid"/>
                    </a:lnT>
                    <a:lnB w="19050" cap="flat" cmpd="sng" algn="ctr">
                      <a:solidFill>
                        <a:srgbClr val="CFD8DB"/>
                      </a:solidFill>
                      <a:prstDash val="solid"/>
                      <a:round/>
                      <a:headEnd type="none" w="med" len="med"/>
                      <a:tailEnd type="none" w="med" len="med"/>
                    </a:lnB>
                  </a:tcPr>
                </a:tc>
                <a:extLst>
                  <a:ext uri="{0D108BD9-81ED-4DB2-BD59-A6C34878D82A}">
                    <a16:rowId xmlns:a16="http://schemas.microsoft.com/office/drawing/2014/main" val="1658119134"/>
                  </a:ext>
                </a:extLst>
              </a:tr>
              <a:tr h="634463">
                <a:tc>
                  <a:txBody>
                    <a:bodyPr/>
                    <a:lstStyle/>
                    <a:p>
                      <a:pPr marL="100330" algn="ctr">
                        <a:lnSpc>
                          <a:spcPct val="100000"/>
                        </a:lnSpc>
                        <a:spcBef>
                          <a:spcPts val="840"/>
                        </a:spcBef>
                      </a:pPr>
                      <a:r>
                        <a:rPr lang="en-US" sz="1500" b="0" i="0" kern="1200" dirty="0">
                          <a:solidFill>
                            <a:schemeClr val="tx1"/>
                          </a:solidFill>
                          <a:effectLst/>
                          <a:latin typeface="+mj-lt"/>
                          <a:ea typeface="+mn-ea"/>
                          <a:cs typeface="+mn-cs"/>
                        </a:rPr>
                        <a:t>Furnishes False information at the time of registration</a:t>
                      </a:r>
                      <a:endParaRPr lang="en-US" sz="1500" dirty="0">
                        <a:latin typeface="+mj-lt"/>
                        <a:ea typeface="Tahoma" panose="020B0604030504040204" pitchFamily="34" charset="0"/>
                        <a:cs typeface="Tahoma" panose="020B0604030504040204" pitchFamily="34" charset="0"/>
                      </a:endParaRPr>
                    </a:p>
                  </a:txBody>
                  <a:tcPr marL="0" marR="0" marT="106680" marB="0">
                    <a:lnL w="19050">
                      <a:solidFill>
                        <a:srgbClr val="CFD8DB"/>
                      </a:solidFill>
                      <a:prstDash val="solid"/>
                    </a:lnL>
                    <a:lnR w="19050">
                      <a:solidFill>
                        <a:srgbClr val="CFD8DB"/>
                      </a:solidFill>
                      <a:prstDash val="solid"/>
                    </a:lnR>
                    <a:lnT w="19050">
                      <a:solidFill>
                        <a:srgbClr val="CFD8DB"/>
                      </a:solidFill>
                      <a:prstDash val="solid"/>
                    </a:lnT>
                    <a:lnB w="19050" cap="flat" cmpd="sng" algn="ctr">
                      <a:solidFill>
                        <a:srgbClr val="CFD8DB"/>
                      </a:solidFill>
                      <a:prstDash val="solid"/>
                      <a:round/>
                      <a:headEnd type="none" w="med" len="med"/>
                      <a:tailEnd type="none" w="med" len="med"/>
                    </a:lnB>
                  </a:tcPr>
                </a:tc>
                <a:extLst>
                  <a:ext uri="{0D108BD9-81ED-4DB2-BD59-A6C34878D82A}">
                    <a16:rowId xmlns:a16="http://schemas.microsoft.com/office/drawing/2014/main" val="4251063815"/>
                  </a:ext>
                </a:extLst>
              </a:tr>
              <a:tr h="634463">
                <a:tc>
                  <a:txBody>
                    <a:bodyPr/>
                    <a:lstStyle/>
                    <a:p>
                      <a:pPr marL="100330" algn="ctr">
                        <a:lnSpc>
                          <a:spcPct val="100000"/>
                        </a:lnSpc>
                        <a:spcBef>
                          <a:spcPts val="840"/>
                        </a:spcBef>
                      </a:pPr>
                      <a:r>
                        <a:rPr lang="en-US" sz="1500" b="0" i="0" kern="1200" dirty="0">
                          <a:solidFill>
                            <a:schemeClr val="tx1"/>
                          </a:solidFill>
                          <a:effectLst/>
                          <a:latin typeface="+mj-lt"/>
                          <a:ea typeface="+mn-ea"/>
                          <a:cs typeface="+mn-cs"/>
                        </a:rPr>
                        <a:t>Obstructs/Prevent officer in discharge of his duties</a:t>
                      </a:r>
                      <a:endParaRPr lang="en-US" sz="1500" dirty="0">
                        <a:latin typeface="+mj-lt"/>
                        <a:ea typeface="Tahoma" panose="020B0604030504040204" pitchFamily="34" charset="0"/>
                        <a:cs typeface="Tahoma" panose="020B0604030504040204" pitchFamily="34" charset="0"/>
                      </a:endParaRPr>
                    </a:p>
                  </a:txBody>
                  <a:tcPr marL="0" marR="0" marT="106680" marB="0">
                    <a:lnL w="19050">
                      <a:solidFill>
                        <a:srgbClr val="CFD8DB"/>
                      </a:solidFill>
                      <a:prstDash val="solid"/>
                    </a:lnL>
                    <a:lnR w="19050">
                      <a:solidFill>
                        <a:srgbClr val="CFD8DB"/>
                      </a:solidFill>
                      <a:prstDash val="solid"/>
                    </a:lnR>
                    <a:lnT w="19050">
                      <a:solidFill>
                        <a:srgbClr val="CFD8DB"/>
                      </a:solidFill>
                      <a:prstDash val="solid"/>
                    </a:lnT>
                    <a:lnB w="19050" cap="flat" cmpd="sng" algn="ctr">
                      <a:solidFill>
                        <a:srgbClr val="CFD8DB"/>
                      </a:solidFill>
                      <a:prstDash val="solid"/>
                      <a:round/>
                      <a:headEnd type="none" w="med" len="med"/>
                      <a:tailEnd type="none" w="med" len="med"/>
                    </a:lnB>
                  </a:tcPr>
                </a:tc>
                <a:extLst>
                  <a:ext uri="{0D108BD9-81ED-4DB2-BD59-A6C34878D82A}">
                    <a16:rowId xmlns:a16="http://schemas.microsoft.com/office/drawing/2014/main" val="1121306365"/>
                  </a:ext>
                </a:extLst>
              </a:tr>
              <a:tr h="634463">
                <a:tc>
                  <a:txBody>
                    <a:bodyPr/>
                    <a:lstStyle/>
                    <a:p>
                      <a:pPr marL="100330" algn="ctr">
                        <a:lnSpc>
                          <a:spcPct val="100000"/>
                        </a:lnSpc>
                        <a:spcBef>
                          <a:spcPts val="840"/>
                        </a:spcBef>
                      </a:pPr>
                      <a:r>
                        <a:rPr lang="en-US" sz="1500" b="0" i="0" kern="1200" dirty="0">
                          <a:solidFill>
                            <a:schemeClr val="tx1"/>
                          </a:solidFill>
                          <a:effectLst/>
                          <a:latin typeface="+mj-lt"/>
                          <a:ea typeface="+mn-ea"/>
                          <a:cs typeface="+mn-cs"/>
                        </a:rPr>
                        <a:t>Transports any taxable goods without the cover of documents suppresses Turnover to evade tax.</a:t>
                      </a:r>
                      <a:endParaRPr lang="en-US" sz="1500" dirty="0">
                        <a:latin typeface="+mj-lt"/>
                        <a:ea typeface="Tahoma" panose="020B0604030504040204" pitchFamily="34" charset="0"/>
                        <a:cs typeface="Tahoma" panose="020B0604030504040204" pitchFamily="34" charset="0"/>
                      </a:endParaRPr>
                    </a:p>
                  </a:txBody>
                  <a:tcPr marL="0" marR="0" marT="106680" marB="0">
                    <a:lnL w="19050">
                      <a:solidFill>
                        <a:srgbClr val="CFD8DB"/>
                      </a:solidFill>
                      <a:prstDash val="solid"/>
                    </a:lnL>
                    <a:lnR w="19050">
                      <a:solidFill>
                        <a:srgbClr val="CFD8DB"/>
                      </a:solidFill>
                      <a:prstDash val="solid"/>
                    </a:lnR>
                    <a:lnT w="19050">
                      <a:solidFill>
                        <a:srgbClr val="CFD8DB"/>
                      </a:solidFill>
                      <a:prstDash val="solid"/>
                    </a:lnT>
                    <a:lnB w="19050" cap="flat" cmpd="sng" algn="ctr">
                      <a:solidFill>
                        <a:srgbClr val="CFD8DB"/>
                      </a:solidFill>
                      <a:prstDash val="solid"/>
                      <a:round/>
                      <a:headEnd type="none" w="med" len="med"/>
                      <a:tailEnd type="none" w="med" len="med"/>
                    </a:lnB>
                  </a:tcPr>
                </a:tc>
                <a:extLst>
                  <a:ext uri="{0D108BD9-81ED-4DB2-BD59-A6C34878D82A}">
                    <a16:rowId xmlns:a16="http://schemas.microsoft.com/office/drawing/2014/main" val="3135573467"/>
                  </a:ext>
                </a:extLst>
              </a:tr>
            </a:tbl>
          </a:graphicData>
        </a:graphic>
      </p:graphicFrame>
      <p:sp>
        <p:nvSpPr>
          <p:cNvPr id="5" name="Rectangle 4">
            <a:extLst>
              <a:ext uri="{FF2B5EF4-FFF2-40B4-BE49-F238E27FC236}">
                <a16:creationId xmlns:a16="http://schemas.microsoft.com/office/drawing/2014/main" id="{91558A02-434D-6233-74AF-771A05D3D50A}"/>
              </a:ext>
            </a:extLst>
          </p:cNvPr>
          <p:cNvSpPr/>
          <p:nvPr/>
        </p:nvSpPr>
        <p:spPr>
          <a:xfrm>
            <a:off x="4796873" y="1176691"/>
            <a:ext cx="1651895" cy="5835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900"/>
          </a:p>
        </p:txBody>
      </p:sp>
    </p:spTree>
    <p:extLst>
      <p:ext uri="{BB962C8B-B14F-4D97-AF65-F5344CB8AC3E}">
        <p14:creationId xmlns:p14="http://schemas.microsoft.com/office/powerpoint/2010/main" val="16731662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1947</TotalTime>
  <Words>4202</Words>
  <Application>Microsoft Office PowerPoint</Application>
  <PresentationFormat>Widescreen</PresentationFormat>
  <Paragraphs>377</Paragraphs>
  <Slides>28</Slides>
  <Notes>5</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28</vt:i4>
      </vt:variant>
    </vt:vector>
  </HeadingPairs>
  <TitlesOfParts>
    <vt:vector size="40" baseType="lpstr">
      <vt:lpstr>-apple-system</vt:lpstr>
      <vt:lpstr>Arial</vt:lpstr>
      <vt:lpstr>Calibri</vt:lpstr>
      <vt:lpstr>Calibri Light</vt:lpstr>
      <vt:lpstr>Century Gothic</vt:lpstr>
      <vt:lpstr>Century Gothic (Body)</vt:lpstr>
      <vt:lpstr>Lato Light</vt:lpstr>
      <vt:lpstr>Poppins</vt:lpstr>
      <vt:lpstr>Tahoma</vt:lpstr>
      <vt:lpstr>Times New Roman</vt:lpstr>
      <vt:lpstr>Wingdings</vt:lpstr>
      <vt:lpstr>Office Theme</vt:lpstr>
      <vt:lpstr>APP</vt:lpstr>
      <vt:lpstr>SECTION 107: Appeals to Appellate Authority  </vt:lpstr>
      <vt:lpstr>SECTION 112 : Appeals to Appellate Tribunal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dc:title>
  <dc:creator>Manoj Jain</dc:creator>
  <cp:lastModifiedBy>Adv Ankit Kanodia</cp:lastModifiedBy>
  <cp:revision>237</cp:revision>
  <dcterms:created xsi:type="dcterms:W3CDTF">2023-02-19T10:39:14Z</dcterms:created>
  <dcterms:modified xsi:type="dcterms:W3CDTF">2023-02-27T10:26:08Z</dcterms:modified>
</cp:coreProperties>
</file>